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handoutMasterIdLst>
    <p:handoutMasterId r:id="rId23"/>
  </p:handoutMasterIdLst>
  <p:sldIdLst>
    <p:sldId id="256" r:id="rId5"/>
    <p:sldId id="257" r:id="rId6"/>
    <p:sldId id="258" r:id="rId7"/>
    <p:sldId id="263" r:id="rId8"/>
    <p:sldId id="267" r:id="rId9"/>
    <p:sldId id="273" r:id="rId10"/>
    <p:sldId id="261" r:id="rId11"/>
    <p:sldId id="270" r:id="rId12"/>
    <p:sldId id="265" r:id="rId13"/>
    <p:sldId id="266" r:id="rId14"/>
    <p:sldId id="271" r:id="rId15"/>
    <p:sldId id="269" r:id="rId16"/>
    <p:sldId id="272" r:id="rId17"/>
    <p:sldId id="264" r:id="rId18"/>
    <p:sldId id="268" r:id="rId19"/>
    <p:sldId id="259" r:id="rId20"/>
    <p:sldId id="260" r:id="rId21"/>
    <p:sldId id="262" r:id="rId22"/>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EAF02D-E879-4549-BF64-88C15CA1CAE7}" v="7" dt="2020-05-01T17:08:50.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1" d="100"/>
          <a:sy n="131" d="100"/>
        </p:scale>
        <p:origin x="352"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10.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B71A6-CED4-48D9-8F6F-0E1986E3A7A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9987016-5607-4F08-94E8-D1C003984F20}">
      <dgm:prSet/>
      <dgm:spPr/>
      <dgm:t>
        <a:bodyPr/>
        <a:lstStyle/>
        <a:p>
          <a:pPr>
            <a:lnSpc>
              <a:spcPct val="100000"/>
            </a:lnSpc>
          </a:pPr>
          <a:r>
            <a:rPr lang="en-US"/>
            <a:t>The UAB serves to provide a structure for the dissemination of information about the athletics program to the Faculty Senate and the University community;</a:t>
          </a:r>
        </a:p>
      </dgm:t>
    </dgm:pt>
    <dgm:pt modelId="{CF8FE542-1393-468E-9FAC-0BBE6E5FDDDE}" type="parTrans" cxnId="{15C05E4D-4001-46AD-B3D7-C2FA4F3AE456}">
      <dgm:prSet/>
      <dgm:spPr/>
      <dgm:t>
        <a:bodyPr/>
        <a:lstStyle/>
        <a:p>
          <a:endParaRPr lang="en-US"/>
        </a:p>
      </dgm:t>
    </dgm:pt>
    <dgm:pt modelId="{AC24C746-96F3-4326-8787-47113D45EE81}" type="sibTrans" cxnId="{15C05E4D-4001-46AD-B3D7-C2FA4F3AE456}">
      <dgm:prSet/>
      <dgm:spPr/>
      <dgm:t>
        <a:bodyPr/>
        <a:lstStyle/>
        <a:p>
          <a:endParaRPr lang="en-US"/>
        </a:p>
      </dgm:t>
    </dgm:pt>
    <dgm:pt modelId="{418B2BF0-E3B9-4614-85FE-7CACFC01A814}">
      <dgm:prSet/>
      <dgm:spPr/>
      <dgm:t>
        <a:bodyPr/>
        <a:lstStyle/>
        <a:p>
          <a:pPr>
            <a:lnSpc>
              <a:spcPct val="100000"/>
            </a:lnSpc>
          </a:pPr>
          <a:r>
            <a:rPr lang="en-US"/>
            <a:t>It also works with the administration to oversee institutional control of athletics. </a:t>
          </a:r>
        </a:p>
      </dgm:t>
    </dgm:pt>
    <dgm:pt modelId="{858A55E0-9483-428C-B199-BA3BE1E51092}" type="parTrans" cxnId="{83F2F849-8707-40B5-AEA1-EEC11C2622AD}">
      <dgm:prSet/>
      <dgm:spPr/>
      <dgm:t>
        <a:bodyPr/>
        <a:lstStyle/>
        <a:p>
          <a:endParaRPr lang="en-US"/>
        </a:p>
      </dgm:t>
    </dgm:pt>
    <dgm:pt modelId="{6F57097A-5CE7-4065-9C58-1E0903590099}" type="sibTrans" cxnId="{83F2F849-8707-40B5-AEA1-EEC11C2622AD}">
      <dgm:prSet/>
      <dgm:spPr/>
      <dgm:t>
        <a:bodyPr/>
        <a:lstStyle/>
        <a:p>
          <a:endParaRPr lang="en-US"/>
        </a:p>
      </dgm:t>
    </dgm:pt>
    <dgm:pt modelId="{0A934E5B-88C6-4FE9-8FC6-F1AA2898B03A}">
      <dgm:prSet/>
      <dgm:spPr/>
      <dgm:t>
        <a:bodyPr/>
        <a:lstStyle/>
        <a:p>
          <a:pPr>
            <a:lnSpc>
              <a:spcPct val="100000"/>
            </a:lnSpc>
          </a:pPr>
          <a:r>
            <a:rPr lang="en-US" dirty="0"/>
            <a:t>As an academic committee, its areas of responsibility include academic progress of student-athletes and related elements that impact academic progress.</a:t>
          </a:r>
        </a:p>
      </dgm:t>
    </dgm:pt>
    <dgm:pt modelId="{A937E471-8CC0-489F-A5F6-9477AA309227}" type="parTrans" cxnId="{46DCC28C-4D69-40BE-8A52-C459486E2AA7}">
      <dgm:prSet/>
      <dgm:spPr/>
      <dgm:t>
        <a:bodyPr/>
        <a:lstStyle/>
        <a:p>
          <a:endParaRPr lang="en-US"/>
        </a:p>
      </dgm:t>
    </dgm:pt>
    <dgm:pt modelId="{42D0EBF7-9F58-48E2-BC57-0D4620582028}" type="sibTrans" cxnId="{46DCC28C-4D69-40BE-8A52-C459486E2AA7}">
      <dgm:prSet/>
      <dgm:spPr/>
      <dgm:t>
        <a:bodyPr/>
        <a:lstStyle/>
        <a:p>
          <a:endParaRPr lang="en-US"/>
        </a:p>
      </dgm:t>
    </dgm:pt>
    <dgm:pt modelId="{FDD2D024-A73F-4216-A10B-E49CA3920ED1}" type="pres">
      <dgm:prSet presAssocID="{A17B71A6-CED4-48D9-8F6F-0E1986E3A7AB}" presName="root" presStyleCnt="0">
        <dgm:presLayoutVars>
          <dgm:dir/>
          <dgm:resizeHandles val="exact"/>
        </dgm:presLayoutVars>
      </dgm:prSet>
      <dgm:spPr/>
    </dgm:pt>
    <dgm:pt modelId="{6BD9DD20-6328-45C8-84B3-836A0598E0B7}" type="pres">
      <dgm:prSet presAssocID="{39987016-5607-4F08-94E8-D1C003984F20}" presName="compNode" presStyleCnt="0"/>
      <dgm:spPr/>
    </dgm:pt>
    <dgm:pt modelId="{FD3E2910-5E43-4C72-86A6-7A418129DE06}" type="pres">
      <dgm:prSet presAssocID="{39987016-5607-4F08-94E8-D1C003984F20}" presName="bgRect" presStyleLbl="bgShp" presStyleIdx="0" presStyleCnt="3"/>
      <dgm:spPr/>
    </dgm:pt>
    <dgm:pt modelId="{1BE7E209-6EE0-4890-9340-77A46C5D86A1}" type="pres">
      <dgm:prSet presAssocID="{39987016-5607-4F08-94E8-D1C003984F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D934CAE3-21E9-4F81-88BD-DE0D43F3E1E3}" type="pres">
      <dgm:prSet presAssocID="{39987016-5607-4F08-94E8-D1C003984F20}" presName="spaceRect" presStyleCnt="0"/>
      <dgm:spPr/>
    </dgm:pt>
    <dgm:pt modelId="{1C07F5A6-3AA1-44BB-94B1-6B4B4FF0EEB8}" type="pres">
      <dgm:prSet presAssocID="{39987016-5607-4F08-94E8-D1C003984F20}" presName="parTx" presStyleLbl="revTx" presStyleIdx="0" presStyleCnt="3">
        <dgm:presLayoutVars>
          <dgm:chMax val="0"/>
          <dgm:chPref val="0"/>
        </dgm:presLayoutVars>
      </dgm:prSet>
      <dgm:spPr/>
    </dgm:pt>
    <dgm:pt modelId="{E2BD4A8A-3E36-4EBC-BD6B-E38190C5F0C5}" type="pres">
      <dgm:prSet presAssocID="{AC24C746-96F3-4326-8787-47113D45EE81}" presName="sibTrans" presStyleCnt="0"/>
      <dgm:spPr/>
    </dgm:pt>
    <dgm:pt modelId="{3396E513-1E8A-40E1-BF8D-AB8C60DC036D}" type="pres">
      <dgm:prSet presAssocID="{418B2BF0-E3B9-4614-85FE-7CACFC01A814}" presName="compNode" presStyleCnt="0"/>
      <dgm:spPr/>
    </dgm:pt>
    <dgm:pt modelId="{D5562CC2-2148-4039-9CA8-7C06EE8F21C4}" type="pres">
      <dgm:prSet presAssocID="{418B2BF0-E3B9-4614-85FE-7CACFC01A814}" presName="bgRect" presStyleLbl="bgShp" presStyleIdx="1" presStyleCnt="3" custLinFactNeighborY="3956"/>
      <dgm:spPr/>
    </dgm:pt>
    <dgm:pt modelId="{4C9627A8-0926-4CA5-B656-A7351E3EFC40}" type="pres">
      <dgm:prSet presAssocID="{418B2BF0-E3B9-4614-85FE-7CACFC01A8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618D5AB7-1FEF-4171-A073-DC3FC0D11B4B}" type="pres">
      <dgm:prSet presAssocID="{418B2BF0-E3B9-4614-85FE-7CACFC01A814}" presName="spaceRect" presStyleCnt="0"/>
      <dgm:spPr/>
    </dgm:pt>
    <dgm:pt modelId="{545A5674-6561-4B52-92D1-238AAAE2C33C}" type="pres">
      <dgm:prSet presAssocID="{418B2BF0-E3B9-4614-85FE-7CACFC01A814}" presName="parTx" presStyleLbl="revTx" presStyleIdx="1" presStyleCnt="3">
        <dgm:presLayoutVars>
          <dgm:chMax val="0"/>
          <dgm:chPref val="0"/>
        </dgm:presLayoutVars>
      </dgm:prSet>
      <dgm:spPr/>
    </dgm:pt>
    <dgm:pt modelId="{7738112C-F72E-4C35-B7D2-18EE1520EFA7}" type="pres">
      <dgm:prSet presAssocID="{6F57097A-5CE7-4065-9C58-1E0903590099}" presName="sibTrans" presStyleCnt="0"/>
      <dgm:spPr/>
    </dgm:pt>
    <dgm:pt modelId="{92462F0C-032A-49B3-A74B-DC19055B4020}" type="pres">
      <dgm:prSet presAssocID="{0A934E5B-88C6-4FE9-8FC6-F1AA2898B03A}" presName="compNode" presStyleCnt="0"/>
      <dgm:spPr/>
    </dgm:pt>
    <dgm:pt modelId="{B89ED943-CBEB-43B5-9C5D-09147F82238B}" type="pres">
      <dgm:prSet presAssocID="{0A934E5B-88C6-4FE9-8FC6-F1AA2898B03A}" presName="bgRect" presStyleLbl="bgShp" presStyleIdx="2" presStyleCnt="3" custLinFactNeighborX="-1994" custLinFactNeighborY="-6749"/>
      <dgm:spPr/>
    </dgm:pt>
    <dgm:pt modelId="{C47559A0-219D-4D8C-B726-309FBF7CEED9}" type="pres">
      <dgm:prSet presAssocID="{0A934E5B-88C6-4FE9-8FC6-F1AA2898B0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2C3EFBA2-0978-4AAC-BCA9-2137B3556DFE}" type="pres">
      <dgm:prSet presAssocID="{0A934E5B-88C6-4FE9-8FC6-F1AA2898B03A}" presName="spaceRect" presStyleCnt="0"/>
      <dgm:spPr/>
    </dgm:pt>
    <dgm:pt modelId="{33F460F7-9835-410C-8BE0-A6B05621ADB6}" type="pres">
      <dgm:prSet presAssocID="{0A934E5B-88C6-4FE9-8FC6-F1AA2898B03A}" presName="parTx" presStyleLbl="revTx" presStyleIdx="2" presStyleCnt="3">
        <dgm:presLayoutVars>
          <dgm:chMax val="0"/>
          <dgm:chPref val="0"/>
        </dgm:presLayoutVars>
      </dgm:prSet>
      <dgm:spPr/>
    </dgm:pt>
  </dgm:ptLst>
  <dgm:cxnLst>
    <dgm:cxn modelId="{F1C46648-1D52-4604-AD5A-0408C229D5F0}" type="presOf" srcId="{0A934E5B-88C6-4FE9-8FC6-F1AA2898B03A}" destId="{33F460F7-9835-410C-8BE0-A6B05621ADB6}" srcOrd="0" destOrd="0" presId="urn:microsoft.com/office/officeart/2018/2/layout/IconVerticalSolidList"/>
    <dgm:cxn modelId="{83F2F849-8707-40B5-AEA1-EEC11C2622AD}" srcId="{A17B71A6-CED4-48D9-8F6F-0E1986E3A7AB}" destId="{418B2BF0-E3B9-4614-85FE-7CACFC01A814}" srcOrd="1" destOrd="0" parTransId="{858A55E0-9483-428C-B199-BA3BE1E51092}" sibTransId="{6F57097A-5CE7-4065-9C58-1E0903590099}"/>
    <dgm:cxn modelId="{15C05E4D-4001-46AD-B3D7-C2FA4F3AE456}" srcId="{A17B71A6-CED4-48D9-8F6F-0E1986E3A7AB}" destId="{39987016-5607-4F08-94E8-D1C003984F20}" srcOrd="0" destOrd="0" parTransId="{CF8FE542-1393-468E-9FAC-0BBE6E5FDDDE}" sibTransId="{AC24C746-96F3-4326-8787-47113D45EE81}"/>
    <dgm:cxn modelId="{46DCC28C-4D69-40BE-8A52-C459486E2AA7}" srcId="{A17B71A6-CED4-48D9-8F6F-0E1986E3A7AB}" destId="{0A934E5B-88C6-4FE9-8FC6-F1AA2898B03A}" srcOrd="2" destOrd="0" parTransId="{A937E471-8CC0-489F-A5F6-9477AA309227}" sibTransId="{42D0EBF7-9F58-48E2-BC57-0D4620582028}"/>
    <dgm:cxn modelId="{8EF90D9D-56C2-4070-A5D4-32CBA9242126}" type="presOf" srcId="{418B2BF0-E3B9-4614-85FE-7CACFC01A814}" destId="{545A5674-6561-4B52-92D1-238AAAE2C33C}" srcOrd="0" destOrd="0" presId="urn:microsoft.com/office/officeart/2018/2/layout/IconVerticalSolidList"/>
    <dgm:cxn modelId="{69F701B7-FB6A-4772-BA46-617AF78088DB}" type="presOf" srcId="{39987016-5607-4F08-94E8-D1C003984F20}" destId="{1C07F5A6-3AA1-44BB-94B1-6B4B4FF0EEB8}" srcOrd="0" destOrd="0" presId="urn:microsoft.com/office/officeart/2018/2/layout/IconVerticalSolidList"/>
    <dgm:cxn modelId="{B54813CA-6F84-4252-8E72-2843B2717FD6}" type="presOf" srcId="{A17B71A6-CED4-48D9-8F6F-0E1986E3A7AB}" destId="{FDD2D024-A73F-4216-A10B-E49CA3920ED1}" srcOrd="0" destOrd="0" presId="urn:microsoft.com/office/officeart/2018/2/layout/IconVerticalSolidList"/>
    <dgm:cxn modelId="{D1D39725-745F-4BA3-B909-5FB05F3A9A73}" type="presParOf" srcId="{FDD2D024-A73F-4216-A10B-E49CA3920ED1}" destId="{6BD9DD20-6328-45C8-84B3-836A0598E0B7}" srcOrd="0" destOrd="0" presId="urn:microsoft.com/office/officeart/2018/2/layout/IconVerticalSolidList"/>
    <dgm:cxn modelId="{40C259A3-3597-4F50-A666-40751A879815}" type="presParOf" srcId="{6BD9DD20-6328-45C8-84B3-836A0598E0B7}" destId="{FD3E2910-5E43-4C72-86A6-7A418129DE06}" srcOrd="0" destOrd="0" presId="urn:microsoft.com/office/officeart/2018/2/layout/IconVerticalSolidList"/>
    <dgm:cxn modelId="{FDF60803-2EB2-40AE-BE3C-492CF9295EEE}" type="presParOf" srcId="{6BD9DD20-6328-45C8-84B3-836A0598E0B7}" destId="{1BE7E209-6EE0-4890-9340-77A46C5D86A1}" srcOrd="1" destOrd="0" presId="urn:microsoft.com/office/officeart/2018/2/layout/IconVerticalSolidList"/>
    <dgm:cxn modelId="{F72DA217-BB64-4478-89A8-C5257B40BF1D}" type="presParOf" srcId="{6BD9DD20-6328-45C8-84B3-836A0598E0B7}" destId="{D934CAE3-21E9-4F81-88BD-DE0D43F3E1E3}" srcOrd="2" destOrd="0" presId="urn:microsoft.com/office/officeart/2018/2/layout/IconVerticalSolidList"/>
    <dgm:cxn modelId="{86446E85-DA8C-4B2C-AB0C-B71ED5116C53}" type="presParOf" srcId="{6BD9DD20-6328-45C8-84B3-836A0598E0B7}" destId="{1C07F5A6-3AA1-44BB-94B1-6B4B4FF0EEB8}" srcOrd="3" destOrd="0" presId="urn:microsoft.com/office/officeart/2018/2/layout/IconVerticalSolidList"/>
    <dgm:cxn modelId="{71176EFF-A7D7-4A43-BED7-1A02614C5276}" type="presParOf" srcId="{FDD2D024-A73F-4216-A10B-E49CA3920ED1}" destId="{E2BD4A8A-3E36-4EBC-BD6B-E38190C5F0C5}" srcOrd="1" destOrd="0" presId="urn:microsoft.com/office/officeart/2018/2/layout/IconVerticalSolidList"/>
    <dgm:cxn modelId="{049BA9B3-1279-4271-89CE-42C5DF0A4AB9}" type="presParOf" srcId="{FDD2D024-A73F-4216-A10B-E49CA3920ED1}" destId="{3396E513-1E8A-40E1-BF8D-AB8C60DC036D}" srcOrd="2" destOrd="0" presId="urn:microsoft.com/office/officeart/2018/2/layout/IconVerticalSolidList"/>
    <dgm:cxn modelId="{F7E56415-77F9-4B8A-9695-9A25DE63788D}" type="presParOf" srcId="{3396E513-1E8A-40E1-BF8D-AB8C60DC036D}" destId="{D5562CC2-2148-4039-9CA8-7C06EE8F21C4}" srcOrd="0" destOrd="0" presId="urn:microsoft.com/office/officeart/2018/2/layout/IconVerticalSolidList"/>
    <dgm:cxn modelId="{1D92E1C4-45FB-47E6-A92C-2ECB85C890AC}" type="presParOf" srcId="{3396E513-1E8A-40E1-BF8D-AB8C60DC036D}" destId="{4C9627A8-0926-4CA5-B656-A7351E3EFC40}" srcOrd="1" destOrd="0" presId="urn:microsoft.com/office/officeart/2018/2/layout/IconVerticalSolidList"/>
    <dgm:cxn modelId="{13E33FD7-2C54-4A1C-9B20-74CBD615686B}" type="presParOf" srcId="{3396E513-1E8A-40E1-BF8D-AB8C60DC036D}" destId="{618D5AB7-1FEF-4171-A073-DC3FC0D11B4B}" srcOrd="2" destOrd="0" presId="urn:microsoft.com/office/officeart/2018/2/layout/IconVerticalSolidList"/>
    <dgm:cxn modelId="{75D533A6-09F0-4F34-9507-D04D01A1D4A5}" type="presParOf" srcId="{3396E513-1E8A-40E1-BF8D-AB8C60DC036D}" destId="{545A5674-6561-4B52-92D1-238AAAE2C33C}" srcOrd="3" destOrd="0" presId="urn:microsoft.com/office/officeart/2018/2/layout/IconVerticalSolidList"/>
    <dgm:cxn modelId="{2ADC4DEA-5593-41CB-BC26-FCA9F7494A8B}" type="presParOf" srcId="{FDD2D024-A73F-4216-A10B-E49CA3920ED1}" destId="{7738112C-F72E-4C35-B7D2-18EE1520EFA7}" srcOrd="3" destOrd="0" presId="urn:microsoft.com/office/officeart/2018/2/layout/IconVerticalSolidList"/>
    <dgm:cxn modelId="{D6F700FB-DA51-4523-9FAA-8D58E2294104}" type="presParOf" srcId="{FDD2D024-A73F-4216-A10B-E49CA3920ED1}" destId="{92462F0C-032A-49B3-A74B-DC19055B4020}" srcOrd="4" destOrd="0" presId="urn:microsoft.com/office/officeart/2018/2/layout/IconVerticalSolidList"/>
    <dgm:cxn modelId="{CB64DBBF-83F8-46A4-A688-3982EBA0DAE6}" type="presParOf" srcId="{92462F0C-032A-49B3-A74B-DC19055B4020}" destId="{B89ED943-CBEB-43B5-9C5D-09147F82238B}" srcOrd="0" destOrd="0" presId="urn:microsoft.com/office/officeart/2018/2/layout/IconVerticalSolidList"/>
    <dgm:cxn modelId="{E814823B-60C2-4781-A7D4-C86E9218DA00}" type="presParOf" srcId="{92462F0C-032A-49B3-A74B-DC19055B4020}" destId="{C47559A0-219D-4D8C-B726-309FBF7CEED9}" srcOrd="1" destOrd="0" presId="urn:microsoft.com/office/officeart/2018/2/layout/IconVerticalSolidList"/>
    <dgm:cxn modelId="{22AE24D7-86E1-49B4-8F4E-7094007D134B}" type="presParOf" srcId="{92462F0C-032A-49B3-A74B-DC19055B4020}" destId="{2C3EFBA2-0978-4AAC-BCA9-2137B3556DFE}" srcOrd="2" destOrd="0" presId="urn:microsoft.com/office/officeart/2018/2/layout/IconVerticalSolidList"/>
    <dgm:cxn modelId="{EDB6C1AE-AA02-4E98-88DD-DB0BA1E99200}" type="presParOf" srcId="{92462F0C-032A-49B3-A74B-DC19055B4020}" destId="{33F460F7-9835-410C-8BE0-A6B05621AD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E2910-5E43-4C72-86A6-7A418129DE06}">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E7E209-6EE0-4890-9340-77A46C5D86A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07F5A6-3AA1-44BB-94B1-6B4B4FF0EEB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The UAB serves to provide a structure for the dissemination of information about the athletics program to the Faculty Senate and the University community;</a:t>
          </a:r>
        </a:p>
      </dsp:txBody>
      <dsp:txXfrm>
        <a:off x="1435590" y="531"/>
        <a:ext cx="9080009" cy="1242935"/>
      </dsp:txXfrm>
    </dsp:sp>
    <dsp:sp modelId="{D5562CC2-2148-4039-9CA8-7C06EE8F21C4}">
      <dsp:nvSpPr>
        <dsp:cNvPr id="0" name=""/>
        <dsp:cNvSpPr/>
      </dsp:nvSpPr>
      <dsp:spPr>
        <a:xfrm>
          <a:off x="0" y="160337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627A8-0926-4CA5-B656-A7351E3EFC4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5A5674-6561-4B52-92D1-238AAAE2C33C}">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It also works with the administration to oversee institutional control of athletics. </a:t>
          </a:r>
        </a:p>
      </dsp:txBody>
      <dsp:txXfrm>
        <a:off x="1435590" y="1554201"/>
        <a:ext cx="9080009" cy="1242935"/>
      </dsp:txXfrm>
    </dsp:sp>
    <dsp:sp modelId="{B89ED943-CBEB-43B5-9C5D-09147F82238B}">
      <dsp:nvSpPr>
        <dsp:cNvPr id="0" name=""/>
        <dsp:cNvSpPr/>
      </dsp:nvSpPr>
      <dsp:spPr>
        <a:xfrm>
          <a:off x="0" y="3023985"/>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559A0-219D-4D8C-B726-309FBF7CEED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F460F7-9835-410C-8BE0-A6B05621ADB6}">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dirty="0"/>
            <a:t>As an academic committee, its areas of responsibility include academic progress of student-athletes and related elements that impact academic progress.</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1C113FD5-8000-454A-B65A-A6228ACED257}" type="datetimeFigureOut">
              <a:rPr lang="en-US" smtClean="0"/>
              <a:t>5/2/20</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0BA9C308-3302-4850-9E7E-877D0B029A94}" type="slidenum">
              <a:rPr lang="en-US" smtClean="0"/>
              <a:t>‹#›</a:t>
            </a:fld>
            <a:endParaRPr lang="en-US"/>
          </a:p>
        </p:txBody>
      </p:sp>
    </p:spTree>
    <p:extLst>
      <p:ext uri="{BB962C8B-B14F-4D97-AF65-F5344CB8AC3E}">
        <p14:creationId xmlns:p14="http://schemas.microsoft.com/office/powerpoint/2010/main" val="38247619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a:stretch>
            <a:fillRect/>
          </a:stretch>
        </p:blipFill>
        <p:spPr>
          <a:xfrm>
            <a:off x="10370176" y="5375528"/>
            <a:ext cx="983624" cy="9808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6628" y="1783959"/>
            <a:ext cx="4645250" cy="2889114"/>
          </a:xfrm>
        </p:spPr>
        <p:txBody>
          <a:bodyPr anchor="b">
            <a:normAutofit/>
          </a:bodyPr>
          <a:lstStyle/>
          <a:p>
            <a:pPr algn="l"/>
            <a:r>
              <a:rPr lang="en-US" sz="5600" dirty="0">
                <a:solidFill>
                  <a:schemeClr val="bg1"/>
                </a:solidFill>
              </a:rPr>
              <a:t>University Athletics Board Annual Report</a:t>
            </a:r>
          </a:p>
        </p:txBody>
      </p:sp>
      <p:sp>
        <p:nvSpPr>
          <p:cNvPr id="3" name="Subtitle 2"/>
          <p:cNvSpPr>
            <a:spLocks noGrp="1"/>
          </p:cNvSpPr>
          <p:nvPr>
            <p:ph type="subTitle" idx="1"/>
          </p:nvPr>
        </p:nvSpPr>
        <p:spPr>
          <a:xfrm>
            <a:off x="6746627" y="4750893"/>
            <a:ext cx="4645250" cy="1147863"/>
          </a:xfrm>
        </p:spPr>
        <p:txBody>
          <a:bodyPr anchor="t">
            <a:normAutofit/>
          </a:bodyPr>
          <a:lstStyle/>
          <a:p>
            <a:pPr algn="l"/>
            <a:r>
              <a:rPr lang="en-US" sz="2000">
                <a:solidFill>
                  <a:schemeClr val="bg1"/>
                </a:solidFill>
              </a:rPr>
              <a:t>2019-2020</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419382" y="726759"/>
            <a:ext cx="4047843" cy="4036311"/>
          </a:xfrm>
          <a:prstGeom prst="rect">
            <a:avLst/>
          </a:prstGeom>
        </p:spPr>
      </p:pic>
    </p:spTree>
    <p:extLst>
      <p:ext uri="{BB962C8B-B14F-4D97-AF65-F5344CB8AC3E}">
        <p14:creationId xmlns:p14="http://schemas.microsoft.com/office/powerpoint/2010/main" val="356181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C95D2-BF45-4745-9C91-BF56EFD97826}"/>
              </a:ext>
            </a:extLst>
          </p:cNvPr>
          <p:cNvSpPr>
            <a:spLocks noGrp="1"/>
          </p:cNvSpPr>
          <p:nvPr>
            <p:ph type="title"/>
          </p:nvPr>
        </p:nvSpPr>
        <p:spPr>
          <a:xfrm>
            <a:off x="655320" y="365125"/>
            <a:ext cx="5120114" cy="1692794"/>
          </a:xfrm>
        </p:spPr>
        <p:txBody>
          <a:bodyPr>
            <a:normAutofit/>
          </a:bodyPr>
          <a:lstStyle/>
          <a:p>
            <a:r>
              <a:rPr lang="en-US" dirty="0"/>
              <a:t>2019-2020 Topics Reviewed: Successes</a:t>
            </a:r>
          </a:p>
        </p:txBody>
      </p:sp>
      <p:cxnSp>
        <p:nvCxnSpPr>
          <p:cNvPr id="10"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90C290-7065-4AD6-9966-46D1E0DF1AE5}"/>
              </a:ext>
            </a:extLst>
          </p:cNvPr>
          <p:cNvSpPr>
            <a:spLocks noGrp="1"/>
          </p:cNvSpPr>
          <p:nvPr>
            <p:ph idx="1"/>
          </p:nvPr>
        </p:nvSpPr>
        <p:spPr>
          <a:xfrm>
            <a:off x="655321" y="2575034"/>
            <a:ext cx="5120113" cy="3462228"/>
          </a:xfrm>
        </p:spPr>
        <p:txBody>
          <a:bodyPr>
            <a:normAutofit/>
          </a:bodyPr>
          <a:lstStyle/>
          <a:p>
            <a:r>
              <a:rPr lang="en-US" dirty="0"/>
              <a:t>Northeast Conference(NEC)Championships</a:t>
            </a:r>
          </a:p>
          <a:p>
            <a:pPr lvl="1"/>
            <a:r>
              <a:rPr lang="en-US" sz="2800" dirty="0"/>
              <a:t>Women’s Soccer</a:t>
            </a:r>
          </a:p>
          <a:p>
            <a:pPr lvl="1"/>
            <a:r>
              <a:rPr lang="en-US" sz="2800" dirty="0"/>
              <a:t>Women’s Cross Country</a:t>
            </a:r>
          </a:p>
          <a:p>
            <a:pPr lvl="1"/>
            <a:r>
              <a:rPr lang="en-US" sz="2800" dirty="0"/>
              <a:t>Football</a:t>
            </a:r>
          </a:p>
          <a:p>
            <a:endParaRPr lang="en-US" sz="1800" dirty="0"/>
          </a:p>
        </p:txBody>
      </p:sp>
      <p:pic>
        <p:nvPicPr>
          <p:cNvPr id="5" name="Picture 4">
            <a:extLst>
              <a:ext uri="{FF2B5EF4-FFF2-40B4-BE49-F238E27FC236}">
                <a16:creationId xmlns:a16="http://schemas.microsoft.com/office/drawing/2014/main" id="{5934DD6F-489A-478D-9FEE-7E6394E76D12}"/>
              </a:ext>
            </a:extLst>
          </p:cNvPr>
          <p:cNvPicPr>
            <a:picLocks noChangeAspect="1"/>
          </p:cNvPicPr>
          <p:nvPr/>
        </p:nvPicPr>
        <p:blipFill rotWithShape="1">
          <a:blip r:embed="rId2"/>
          <a:srcRect l="14355" r="24197"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05224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0E04-A7C8-4217-BED4-1962C60900BA}"/>
              </a:ext>
            </a:extLst>
          </p:cNvPr>
          <p:cNvSpPr>
            <a:spLocks noGrp="1"/>
          </p:cNvSpPr>
          <p:nvPr>
            <p:ph type="title"/>
          </p:nvPr>
        </p:nvSpPr>
        <p:spPr/>
        <p:txBody>
          <a:bodyPr/>
          <a:lstStyle/>
          <a:p>
            <a:r>
              <a:rPr lang="en-US" dirty="0"/>
              <a:t>2019-2020 Topics Reviewed: Successes</a:t>
            </a:r>
          </a:p>
        </p:txBody>
      </p:sp>
      <p:sp>
        <p:nvSpPr>
          <p:cNvPr id="3" name="Content Placeholder 2">
            <a:extLst>
              <a:ext uri="{FF2B5EF4-FFF2-40B4-BE49-F238E27FC236}">
                <a16:creationId xmlns:a16="http://schemas.microsoft.com/office/drawing/2014/main" id="{FA924473-3217-4377-AB36-B29EE44AFDF3}"/>
              </a:ext>
            </a:extLst>
          </p:cNvPr>
          <p:cNvSpPr>
            <a:spLocks noGrp="1"/>
          </p:cNvSpPr>
          <p:nvPr>
            <p:ph idx="1"/>
          </p:nvPr>
        </p:nvSpPr>
        <p:spPr>
          <a:xfrm>
            <a:off x="678180" y="1539875"/>
            <a:ext cx="10515600" cy="4351338"/>
          </a:xfrm>
        </p:spPr>
        <p:txBody>
          <a:bodyPr>
            <a:normAutofit fontScale="92500"/>
          </a:bodyPr>
          <a:lstStyle/>
          <a:p>
            <a:r>
              <a:rPr lang="en-US" sz="3000" b="1" dirty="0"/>
              <a:t>NORTHEAST CONFERENCE PLAYERS OF THE YEAR  </a:t>
            </a:r>
            <a:r>
              <a:rPr lang="en-US" sz="3000" u="sng" dirty="0"/>
              <a:t>10 total awards</a:t>
            </a:r>
            <a:endParaRPr lang="en-US" sz="3000" b="1" dirty="0"/>
          </a:p>
          <a:p>
            <a:pPr lvl="1"/>
            <a:r>
              <a:rPr lang="en-US" b="1" dirty="0"/>
              <a:t>Men’s Cross Country</a:t>
            </a:r>
            <a:r>
              <a:rPr lang="en-US" dirty="0"/>
              <a:t> – Roberto </a:t>
            </a:r>
            <a:r>
              <a:rPr lang="en-US" dirty="0" err="1"/>
              <a:t>Piotto</a:t>
            </a:r>
            <a:r>
              <a:rPr lang="en-US" dirty="0"/>
              <a:t> (Most Outstanding Performer), Elias Field (Freshman of the Year)</a:t>
            </a:r>
          </a:p>
          <a:p>
            <a:pPr lvl="1"/>
            <a:r>
              <a:rPr lang="en-US" b="1" dirty="0"/>
              <a:t>Women’s Cross Country </a:t>
            </a:r>
            <a:r>
              <a:rPr lang="en-US" dirty="0"/>
              <a:t>– Angie Rafter (Most Outstanding Performer), Brooke Morabito (Freshman of the Year)</a:t>
            </a:r>
          </a:p>
          <a:p>
            <a:pPr lvl="1"/>
            <a:r>
              <a:rPr lang="en-US" b="1" dirty="0"/>
              <a:t>Football </a:t>
            </a:r>
            <a:r>
              <a:rPr lang="en-US" dirty="0"/>
              <a:t>– Aaron Winchester (Offensive Player of the Year)</a:t>
            </a:r>
          </a:p>
          <a:p>
            <a:pPr lvl="1"/>
            <a:r>
              <a:rPr lang="en-US" b="1" dirty="0"/>
              <a:t>Women’s Soccer </a:t>
            </a:r>
            <a:r>
              <a:rPr lang="en-US" dirty="0"/>
              <a:t>– </a:t>
            </a:r>
            <a:r>
              <a:rPr lang="en-US" dirty="0" err="1"/>
              <a:t>Shauny</a:t>
            </a:r>
            <a:r>
              <a:rPr lang="en-US" dirty="0"/>
              <a:t> </a:t>
            </a:r>
            <a:r>
              <a:rPr lang="en-US" dirty="0" err="1"/>
              <a:t>Alterisio</a:t>
            </a:r>
            <a:r>
              <a:rPr lang="en-US" dirty="0"/>
              <a:t> (Defensive Player of the Year), Roma McLaughlin (Midfielder of the Year)</a:t>
            </a:r>
          </a:p>
          <a:p>
            <a:pPr lvl="1"/>
            <a:r>
              <a:rPr lang="en-US" b="1" dirty="0"/>
              <a:t>Volleyball </a:t>
            </a:r>
            <a:r>
              <a:rPr lang="en-US" dirty="0"/>
              <a:t>– Ashlyn </a:t>
            </a:r>
            <a:r>
              <a:rPr lang="en-US" dirty="0" err="1"/>
              <a:t>Eisenga</a:t>
            </a:r>
            <a:r>
              <a:rPr lang="en-US" dirty="0"/>
              <a:t> (Defensive Player of the Year)</a:t>
            </a:r>
          </a:p>
          <a:p>
            <a:pPr lvl="1"/>
            <a:r>
              <a:rPr lang="en-US" b="1" dirty="0"/>
              <a:t>Women’s Indoor Track &amp; Field </a:t>
            </a:r>
            <a:r>
              <a:rPr lang="en-US" dirty="0"/>
              <a:t>– Angie Rafter (Co-Most Outstanding Performer – Distance), Megan Brawner (Co-Most Outstanding Performer – Distance)</a:t>
            </a:r>
          </a:p>
          <a:p>
            <a:endParaRPr lang="en-US" dirty="0"/>
          </a:p>
        </p:txBody>
      </p:sp>
    </p:spTree>
    <p:extLst>
      <p:ext uri="{BB962C8B-B14F-4D97-AF65-F5344CB8AC3E}">
        <p14:creationId xmlns:p14="http://schemas.microsoft.com/office/powerpoint/2010/main" val="350369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A36E-8470-47B8-9B2C-79BD8E9F4329}"/>
              </a:ext>
            </a:extLst>
          </p:cNvPr>
          <p:cNvSpPr>
            <a:spLocks noGrp="1"/>
          </p:cNvSpPr>
          <p:nvPr>
            <p:ph type="title"/>
          </p:nvPr>
        </p:nvSpPr>
        <p:spPr/>
        <p:txBody>
          <a:bodyPr/>
          <a:lstStyle/>
          <a:p>
            <a:r>
              <a:rPr lang="en-US" dirty="0"/>
              <a:t>2019-2020 Topics Reviewed: Successes</a:t>
            </a:r>
          </a:p>
        </p:txBody>
      </p:sp>
      <p:sp>
        <p:nvSpPr>
          <p:cNvPr id="3" name="Content Placeholder 2">
            <a:extLst>
              <a:ext uri="{FF2B5EF4-FFF2-40B4-BE49-F238E27FC236}">
                <a16:creationId xmlns:a16="http://schemas.microsoft.com/office/drawing/2014/main" id="{9B15C288-841A-4B04-B6B8-B972FA021BC2}"/>
              </a:ext>
            </a:extLst>
          </p:cNvPr>
          <p:cNvSpPr>
            <a:spLocks noGrp="1"/>
          </p:cNvSpPr>
          <p:nvPr>
            <p:ph idx="1"/>
          </p:nvPr>
        </p:nvSpPr>
        <p:spPr/>
        <p:txBody>
          <a:bodyPr>
            <a:normAutofit lnSpcReduction="10000"/>
          </a:bodyPr>
          <a:lstStyle/>
          <a:p>
            <a:r>
              <a:rPr lang="en-US" b="1" dirty="0"/>
              <a:t>ALL-REGION/ALL-AMERICA RCOGNITION</a:t>
            </a:r>
            <a:endParaRPr lang="en-US" dirty="0"/>
          </a:p>
          <a:p>
            <a:pPr lvl="0"/>
            <a:r>
              <a:rPr lang="en-US" u="sng" dirty="0"/>
              <a:t>15 total awards</a:t>
            </a:r>
            <a:endParaRPr lang="en-US" dirty="0"/>
          </a:p>
          <a:p>
            <a:pPr lvl="0"/>
            <a:r>
              <a:rPr lang="en-US" b="1" dirty="0"/>
              <a:t>Women’s Soccer</a:t>
            </a:r>
            <a:r>
              <a:rPr lang="en-US" dirty="0"/>
              <a:t> – Roma McLaughlin (United Soccer Coaches All-America 2</a:t>
            </a:r>
            <a:r>
              <a:rPr lang="en-US" baseline="30000" dirty="0"/>
              <a:t>nd</a:t>
            </a:r>
            <a:r>
              <a:rPr lang="en-US" dirty="0"/>
              <a:t> Team, All-Region 1</a:t>
            </a:r>
            <a:r>
              <a:rPr lang="en-US" baseline="30000" dirty="0"/>
              <a:t>st</a:t>
            </a:r>
            <a:r>
              <a:rPr lang="en-US" dirty="0"/>
              <a:t> Team, ECAC All-Star, All-New England 1</a:t>
            </a:r>
            <a:r>
              <a:rPr lang="en-US" baseline="30000" dirty="0"/>
              <a:t>st</a:t>
            </a:r>
            <a:r>
              <a:rPr lang="en-US" dirty="0"/>
              <a:t> Team), </a:t>
            </a:r>
            <a:r>
              <a:rPr lang="en-US" dirty="0" err="1"/>
              <a:t>Shauny</a:t>
            </a:r>
            <a:r>
              <a:rPr lang="en-US" dirty="0"/>
              <a:t> </a:t>
            </a:r>
            <a:r>
              <a:rPr lang="en-US" dirty="0" err="1"/>
              <a:t>Alterisio</a:t>
            </a:r>
            <a:r>
              <a:rPr lang="en-US" dirty="0"/>
              <a:t> (All-Region 2</a:t>
            </a:r>
            <a:r>
              <a:rPr lang="en-US" baseline="30000" dirty="0"/>
              <a:t>nd</a:t>
            </a:r>
            <a:r>
              <a:rPr lang="en-US" dirty="0"/>
              <a:t> Team, ECAC All-Star, All-New England 1</a:t>
            </a:r>
            <a:r>
              <a:rPr lang="en-US" baseline="30000" dirty="0"/>
              <a:t>st</a:t>
            </a:r>
            <a:r>
              <a:rPr lang="en-US" dirty="0"/>
              <a:t> Team), Erica </a:t>
            </a:r>
            <a:r>
              <a:rPr lang="en-US" dirty="0" err="1"/>
              <a:t>Bardes</a:t>
            </a:r>
            <a:r>
              <a:rPr lang="en-US" dirty="0"/>
              <a:t> (All-Region 2</a:t>
            </a:r>
            <a:r>
              <a:rPr lang="en-US" baseline="30000" dirty="0"/>
              <a:t>nd</a:t>
            </a:r>
            <a:r>
              <a:rPr lang="en-US" dirty="0"/>
              <a:t> Team, All-New England 2</a:t>
            </a:r>
            <a:r>
              <a:rPr lang="en-US" baseline="30000" dirty="0"/>
              <a:t>nd</a:t>
            </a:r>
            <a:r>
              <a:rPr lang="en-US" dirty="0"/>
              <a:t> Team), Amanda McQuillan (All-New England 3</a:t>
            </a:r>
            <a:r>
              <a:rPr lang="en-US" baseline="30000" dirty="0"/>
              <a:t>rd</a:t>
            </a:r>
            <a:r>
              <a:rPr lang="en-US" dirty="0"/>
              <a:t> Team), </a:t>
            </a:r>
            <a:r>
              <a:rPr lang="en-US" dirty="0" err="1"/>
              <a:t>Yo</a:t>
            </a:r>
            <a:r>
              <a:rPr lang="en-US" dirty="0"/>
              <a:t> Tachibana (All-New England 3</a:t>
            </a:r>
            <a:r>
              <a:rPr lang="en-US" baseline="30000" dirty="0"/>
              <a:t>rd</a:t>
            </a:r>
            <a:r>
              <a:rPr lang="en-US" dirty="0"/>
              <a:t> Team)</a:t>
            </a:r>
          </a:p>
          <a:p>
            <a:pPr lvl="0"/>
            <a:r>
              <a:rPr lang="en-US" b="1" dirty="0"/>
              <a:t>Football </a:t>
            </a:r>
            <a:r>
              <a:rPr lang="en-US" dirty="0"/>
              <a:t>– Tajik Bagley (NEFW All-New England 1</a:t>
            </a:r>
            <a:r>
              <a:rPr lang="en-US" baseline="30000" dirty="0"/>
              <a:t>st</a:t>
            </a:r>
            <a:r>
              <a:rPr lang="en-US" dirty="0"/>
              <a:t> Team), Connor </a:t>
            </a:r>
            <a:r>
              <a:rPr lang="en-US" dirty="0" err="1"/>
              <a:t>Mignone</a:t>
            </a:r>
            <a:r>
              <a:rPr lang="en-US" dirty="0"/>
              <a:t> (All-ECAC 2</a:t>
            </a:r>
            <a:r>
              <a:rPr lang="en-US" baseline="30000" dirty="0"/>
              <a:t>nd</a:t>
            </a:r>
            <a:r>
              <a:rPr lang="en-US" dirty="0"/>
              <a:t> Team), Tre Jones (NEFW All-New England 1</a:t>
            </a:r>
            <a:r>
              <a:rPr lang="en-US" baseline="30000" dirty="0"/>
              <a:t>st</a:t>
            </a:r>
            <a:r>
              <a:rPr lang="en-US" dirty="0"/>
              <a:t> Team, All-ECAC 2</a:t>
            </a:r>
            <a:r>
              <a:rPr lang="en-US" baseline="30000" dirty="0"/>
              <a:t>nd</a:t>
            </a:r>
            <a:r>
              <a:rPr lang="en-US" dirty="0"/>
              <a:t> Team)</a:t>
            </a:r>
          </a:p>
          <a:p>
            <a:endParaRPr lang="en-US" dirty="0"/>
          </a:p>
        </p:txBody>
      </p:sp>
    </p:spTree>
    <p:extLst>
      <p:ext uri="{BB962C8B-B14F-4D97-AF65-F5344CB8AC3E}">
        <p14:creationId xmlns:p14="http://schemas.microsoft.com/office/powerpoint/2010/main" val="280813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A36E-8470-47B8-9B2C-79BD8E9F4329}"/>
              </a:ext>
            </a:extLst>
          </p:cNvPr>
          <p:cNvSpPr>
            <a:spLocks noGrp="1"/>
          </p:cNvSpPr>
          <p:nvPr>
            <p:ph type="title"/>
          </p:nvPr>
        </p:nvSpPr>
        <p:spPr/>
        <p:txBody>
          <a:bodyPr/>
          <a:lstStyle/>
          <a:p>
            <a:r>
              <a:rPr lang="en-US" dirty="0"/>
              <a:t>2019-2020 Topics Reviewed: Successes</a:t>
            </a:r>
          </a:p>
        </p:txBody>
      </p:sp>
      <p:sp>
        <p:nvSpPr>
          <p:cNvPr id="3" name="Content Placeholder 2">
            <a:extLst>
              <a:ext uri="{FF2B5EF4-FFF2-40B4-BE49-F238E27FC236}">
                <a16:creationId xmlns:a16="http://schemas.microsoft.com/office/drawing/2014/main" id="{9B15C288-841A-4B04-B6B8-B972FA021BC2}"/>
              </a:ext>
            </a:extLst>
          </p:cNvPr>
          <p:cNvSpPr>
            <a:spLocks noGrp="1"/>
          </p:cNvSpPr>
          <p:nvPr>
            <p:ph idx="1"/>
          </p:nvPr>
        </p:nvSpPr>
        <p:spPr/>
        <p:txBody>
          <a:bodyPr/>
          <a:lstStyle/>
          <a:p>
            <a:r>
              <a:rPr lang="en-US" sz="3600" b="1" dirty="0"/>
              <a:t>COACH OF THE YEAR</a:t>
            </a:r>
            <a:endParaRPr lang="en-US" sz="3600" dirty="0"/>
          </a:p>
          <a:p>
            <a:pPr lvl="0"/>
            <a:r>
              <a:rPr lang="en-US" u="sng" dirty="0"/>
              <a:t>7 total awards</a:t>
            </a:r>
            <a:endParaRPr lang="en-US" dirty="0"/>
          </a:p>
          <a:p>
            <a:pPr lvl="0"/>
            <a:r>
              <a:rPr lang="en-US" dirty="0"/>
              <a:t>Eric Blake (NEC Women’s Cross Country)</a:t>
            </a:r>
          </a:p>
          <a:p>
            <a:pPr lvl="0"/>
            <a:r>
              <a:rPr lang="en-US" dirty="0"/>
              <a:t>Mick D’Arcy (NEC Women’s Soccer, ECAC, United Soccer Coaches Regional Coaching Staff of the Year)</a:t>
            </a:r>
          </a:p>
          <a:p>
            <a:pPr lvl="0"/>
            <a:r>
              <a:rPr lang="en-US" dirty="0"/>
              <a:t>Ryan McCarthy (NEC Football, Gridiron Club of Greater Boston Division I Coach of the Year)</a:t>
            </a:r>
          </a:p>
          <a:p>
            <a:endParaRPr lang="en-US" dirty="0"/>
          </a:p>
        </p:txBody>
      </p:sp>
    </p:spTree>
    <p:extLst>
      <p:ext uri="{BB962C8B-B14F-4D97-AF65-F5344CB8AC3E}">
        <p14:creationId xmlns:p14="http://schemas.microsoft.com/office/powerpoint/2010/main" val="155766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EB37-35AB-497A-9C32-9AE1FED9AAE2}"/>
              </a:ext>
            </a:extLst>
          </p:cNvPr>
          <p:cNvSpPr>
            <a:spLocks noGrp="1"/>
          </p:cNvSpPr>
          <p:nvPr>
            <p:ph type="title"/>
          </p:nvPr>
        </p:nvSpPr>
        <p:spPr/>
        <p:txBody>
          <a:bodyPr/>
          <a:lstStyle/>
          <a:p>
            <a:r>
              <a:rPr lang="en-US" dirty="0"/>
              <a:t>2019-2020 Topics Reviewed: Legislation</a:t>
            </a:r>
          </a:p>
        </p:txBody>
      </p:sp>
      <p:sp>
        <p:nvSpPr>
          <p:cNvPr id="3" name="Content Placeholder 2">
            <a:extLst>
              <a:ext uri="{FF2B5EF4-FFF2-40B4-BE49-F238E27FC236}">
                <a16:creationId xmlns:a16="http://schemas.microsoft.com/office/drawing/2014/main" id="{D06EF049-AE7C-48C3-A2EC-EAF893201DC7}"/>
              </a:ext>
            </a:extLst>
          </p:cNvPr>
          <p:cNvSpPr>
            <a:spLocks noGrp="1"/>
          </p:cNvSpPr>
          <p:nvPr>
            <p:ph idx="1"/>
          </p:nvPr>
        </p:nvSpPr>
        <p:spPr/>
        <p:txBody>
          <a:bodyPr>
            <a:normAutofit/>
          </a:bodyPr>
          <a:lstStyle/>
          <a:p>
            <a:pPr marL="0" indent="0">
              <a:buNone/>
            </a:pPr>
            <a:endParaRPr lang="en-US" dirty="0"/>
          </a:p>
          <a:p>
            <a:r>
              <a:rPr lang="en-US" dirty="0"/>
              <a:t>We are watching regulations about men’s soccer, which is making a push to span fall and spring semesters; NEC is not supportive of this. For CCSU, the discussion is around finances (spring games means traveling south, strain on support staff for both fall and spring) </a:t>
            </a:r>
          </a:p>
          <a:p>
            <a:r>
              <a:rPr lang="en-US" dirty="0"/>
              <a:t>Image and Likeness Legislation – student-athletes can’t use likeness for profit, CA is pushing to allow use of likeness. </a:t>
            </a:r>
          </a:p>
          <a:p>
            <a:r>
              <a:rPr lang="en-US" dirty="0"/>
              <a:t>NCAA is feeling pressure from states, rules are still the same for now</a:t>
            </a:r>
          </a:p>
          <a:p>
            <a:endParaRPr lang="en-US" dirty="0"/>
          </a:p>
          <a:p>
            <a:endParaRPr lang="en-US" dirty="0"/>
          </a:p>
        </p:txBody>
      </p:sp>
    </p:spTree>
    <p:extLst>
      <p:ext uri="{BB962C8B-B14F-4D97-AF65-F5344CB8AC3E}">
        <p14:creationId xmlns:p14="http://schemas.microsoft.com/office/powerpoint/2010/main" val="427695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0710-951A-4B3F-9C67-C793AF53ADCD}"/>
              </a:ext>
            </a:extLst>
          </p:cNvPr>
          <p:cNvSpPr>
            <a:spLocks noGrp="1"/>
          </p:cNvSpPr>
          <p:nvPr>
            <p:ph type="title"/>
          </p:nvPr>
        </p:nvSpPr>
        <p:spPr/>
        <p:txBody>
          <a:bodyPr/>
          <a:lstStyle/>
          <a:p>
            <a:r>
              <a:rPr lang="en-US" dirty="0"/>
              <a:t>2019-2020 Topics Reviewed: Legislation</a:t>
            </a:r>
          </a:p>
        </p:txBody>
      </p:sp>
      <p:sp>
        <p:nvSpPr>
          <p:cNvPr id="3" name="Content Placeholder 2">
            <a:extLst>
              <a:ext uri="{FF2B5EF4-FFF2-40B4-BE49-F238E27FC236}">
                <a16:creationId xmlns:a16="http://schemas.microsoft.com/office/drawing/2014/main" id="{A396FD22-F3B7-4B1A-8266-226BEF90E197}"/>
              </a:ext>
            </a:extLst>
          </p:cNvPr>
          <p:cNvSpPr>
            <a:spLocks noGrp="1"/>
          </p:cNvSpPr>
          <p:nvPr>
            <p:ph idx="1"/>
          </p:nvPr>
        </p:nvSpPr>
        <p:spPr/>
        <p:txBody>
          <a:bodyPr/>
          <a:lstStyle/>
          <a:p>
            <a:r>
              <a:rPr lang="en-US" dirty="0"/>
              <a:t>The Board of Governors on Tuesday April 28, 2020 outlined the specific areas in which college athletes could be compensated for the use of their name, image and likeness. When approved by the membership, these rules would allow: </a:t>
            </a:r>
          </a:p>
          <a:p>
            <a:pPr lvl="0"/>
            <a:r>
              <a:rPr lang="en-US" dirty="0"/>
              <a:t>Compensation for third-party endorsements related to athletics, without school or conference involvement. </a:t>
            </a:r>
          </a:p>
          <a:p>
            <a:pPr lvl="0"/>
            <a:r>
              <a:rPr lang="en-US" dirty="0"/>
              <a:t>Compensation for other student-athlete opportunities, such as social media, new businesses and personal appearances, without institutional involvement or the use of trademarks/logos. </a:t>
            </a:r>
          </a:p>
          <a:p>
            <a:endParaRPr lang="en-US" dirty="0"/>
          </a:p>
        </p:txBody>
      </p:sp>
    </p:spTree>
    <p:extLst>
      <p:ext uri="{BB962C8B-B14F-4D97-AF65-F5344CB8AC3E}">
        <p14:creationId xmlns:p14="http://schemas.microsoft.com/office/powerpoint/2010/main" val="339714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2019-2020 Topics Reviewed: Budget </a:t>
            </a:r>
          </a:p>
        </p:txBody>
      </p:sp>
      <p:sp>
        <p:nvSpPr>
          <p:cNvPr id="3" name="Content Placeholder 2"/>
          <p:cNvSpPr>
            <a:spLocks noGrp="1"/>
          </p:cNvSpPr>
          <p:nvPr>
            <p:ph idx="1"/>
          </p:nvPr>
        </p:nvSpPr>
        <p:spPr>
          <a:xfrm>
            <a:off x="838200" y="1253331"/>
            <a:ext cx="10515600" cy="5239544"/>
          </a:xfrm>
        </p:spPr>
        <p:txBody>
          <a:bodyPr>
            <a:normAutofit/>
          </a:bodyPr>
          <a:lstStyle/>
          <a:p>
            <a:pPr lvl="0"/>
            <a:r>
              <a:rPr lang="en-US" dirty="0"/>
              <a:t>Budget</a:t>
            </a:r>
            <a:endParaRPr lang="en-US" sz="2400" dirty="0"/>
          </a:p>
          <a:p>
            <a:pPr lvl="1"/>
            <a:r>
              <a:rPr lang="en-US" dirty="0"/>
              <a:t>Progress in terms of budget direction; stable in terms of scholarships</a:t>
            </a:r>
            <a:endParaRPr lang="en-US" sz="2000" dirty="0"/>
          </a:p>
          <a:p>
            <a:pPr lvl="1"/>
            <a:r>
              <a:rPr lang="en-US" dirty="0"/>
              <a:t>Base funding is a concern (enrollment drop = cuts to Athletics budget)</a:t>
            </a:r>
            <a:endParaRPr lang="en-US" sz="2000" dirty="0"/>
          </a:p>
          <a:p>
            <a:pPr lvl="1"/>
            <a:r>
              <a:rPr lang="en-US" dirty="0"/>
              <a:t>Challenge is that Athletics starts in the red, fundraises for O.E.</a:t>
            </a:r>
            <a:endParaRPr lang="en-US" sz="2000" dirty="0"/>
          </a:p>
          <a:p>
            <a:pPr lvl="1"/>
            <a:r>
              <a:rPr lang="en-US" dirty="0"/>
              <a:t>Recently made progress taking back costs associated with facilities, getting tuition differential on scholarships</a:t>
            </a:r>
            <a:endParaRPr lang="en-US" sz="2000" dirty="0"/>
          </a:p>
          <a:p>
            <a:pPr lvl="1"/>
            <a:r>
              <a:rPr lang="en-US" dirty="0"/>
              <a:t>80% of budget goes to salary, fringe, scholarships </a:t>
            </a:r>
            <a:endParaRPr lang="en-US" sz="2000" dirty="0"/>
          </a:p>
          <a:p>
            <a:pPr lvl="0"/>
            <a:r>
              <a:rPr lang="en-US" dirty="0"/>
              <a:t>New Revenue Initiatives</a:t>
            </a:r>
            <a:endParaRPr lang="en-US" sz="2400" dirty="0"/>
          </a:p>
          <a:p>
            <a:pPr lvl="0"/>
            <a:r>
              <a:rPr lang="en-US" dirty="0"/>
              <a:t>Outsourced corporate sponsorship (This did not workout and the agreement was terminated.</a:t>
            </a:r>
            <a:endParaRPr lang="en-US" sz="2400" dirty="0"/>
          </a:p>
          <a:p>
            <a:pPr lvl="0"/>
            <a:r>
              <a:rPr lang="en-US" dirty="0"/>
              <a:t>Blue Devils Athletic Club (will assist with private fundraising)</a:t>
            </a:r>
          </a:p>
          <a:p>
            <a:pPr lvl="0"/>
            <a:r>
              <a:rPr lang="en-US" dirty="0"/>
              <a:t>Homecoming attendance was the highest ever. Excellent event.</a:t>
            </a:r>
          </a:p>
        </p:txBody>
      </p:sp>
    </p:spTree>
    <p:extLst>
      <p:ext uri="{BB962C8B-B14F-4D97-AF65-F5344CB8AC3E}">
        <p14:creationId xmlns:p14="http://schemas.microsoft.com/office/powerpoint/2010/main" val="425988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5FC31-407D-4BB2-8691-0B1D5B3B38D6}"/>
              </a:ext>
            </a:extLst>
          </p:cNvPr>
          <p:cNvSpPr>
            <a:spLocks noGrp="1"/>
          </p:cNvSpPr>
          <p:nvPr>
            <p:ph type="title"/>
          </p:nvPr>
        </p:nvSpPr>
        <p:spPr/>
        <p:txBody>
          <a:bodyPr/>
          <a:lstStyle/>
          <a:p>
            <a:r>
              <a:rPr lang="en-US" dirty="0"/>
              <a:t>2019-2020 Topics Reviewed: Revenue Sharing </a:t>
            </a:r>
          </a:p>
        </p:txBody>
      </p:sp>
      <p:sp>
        <p:nvSpPr>
          <p:cNvPr id="3" name="Content Placeholder 2">
            <a:extLst>
              <a:ext uri="{FF2B5EF4-FFF2-40B4-BE49-F238E27FC236}">
                <a16:creationId xmlns:a16="http://schemas.microsoft.com/office/drawing/2014/main" id="{52B2227A-4E7D-47C3-AF2F-07BCE63172D0}"/>
              </a:ext>
            </a:extLst>
          </p:cNvPr>
          <p:cNvSpPr>
            <a:spLocks noGrp="1"/>
          </p:cNvSpPr>
          <p:nvPr>
            <p:ph idx="1"/>
          </p:nvPr>
        </p:nvSpPr>
        <p:spPr/>
        <p:txBody>
          <a:bodyPr>
            <a:normAutofit/>
          </a:bodyPr>
          <a:lstStyle/>
          <a:p>
            <a:pPr lvl="0"/>
            <a:r>
              <a:rPr lang="en-US" dirty="0"/>
              <a:t>NCAA Academic Unit Distribution</a:t>
            </a:r>
          </a:p>
          <a:p>
            <a:pPr lvl="0"/>
            <a:r>
              <a:rPr lang="en-US" dirty="0"/>
              <a:t>New grant distribution related to academic performance; there are numerous ways to meet performance metrics (APR requirement, graduation success rate)</a:t>
            </a:r>
          </a:p>
          <a:p>
            <a:pPr lvl="0"/>
            <a:r>
              <a:rPr lang="en-US" dirty="0"/>
              <a:t>APR 985 Requirement</a:t>
            </a:r>
          </a:p>
          <a:p>
            <a:pPr lvl="0"/>
            <a:r>
              <a:rPr lang="en-US" dirty="0"/>
              <a:t>CCSU is focusing on the APR route, 985 average required</a:t>
            </a:r>
          </a:p>
          <a:p>
            <a:endParaRPr lang="en-US" dirty="0"/>
          </a:p>
        </p:txBody>
      </p:sp>
    </p:spTree>
    <p:extLst>
      <p:ext uri="{BB962C8B-B14F-4D97-AF65-F5344CB8AC3E}">
        <p14:creationId xmlns:p14="http://schemas.microsoft.com/office/powerpoint/2010/main" val="3025138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EB37-35AB-497A-9C32-9AE1FED9AAE2}"/>
              </a:ext>
            </a:extLst>
          </p:cNvPr>
          <p:cNvSpPr>
            <a:spLocks noGrp="1"/>
          </p:cNvSpPr>
          <p:nvPr>
            <p:ph type="title"/>
          </p:nvPr>
        </p:nvSpPr>
        <p:spPr/>
        <p:txBody>
          <a:bodyPr/>
          <a:lstStyle/>
          <a:p>
            <a:r>
              <a:rPr lang="en-US" dirty="0"/>
              <a:t>2019-2020 Topics Reviewed: Covid-19 </a:t>
            </a:r>
          </a:p>
        </p:txBody>
      </p:sp>
      <p:sp>
        <p:nvSpPr>
          <p:cNvPr id="3" name="Content Placeholder 2">
            <a:extLst>
              <a:ext uri="{FF2B5EF4-FFF2-40B4-BE49-F238E27FC236}">
                <a16:creationId xmlns:a16="http://schemas.microsoft.com/office/drawing/2014/main" id="{D06EF049-AE7C-48C3-A2EC-EAF893201DC7}"/>
              </a:ext>
            </a:extLst>
          </p:cNvPr>
          <p:cNvSpPr>
            <a:spLocks noGrp="1"/>
          </p:cNvSpPr>
          <p:nvPr>
            <p:ph idx="1"/>
          </p:nvPr>
        </p:nvSpPr>
        <p:spPr>
          <a:xfrm>
            <a:off x="838200" y="1825625"/>
            <a:ext cx="10515600" cy="4667250"/>
          </a:xfrm>
        </p:spPr>
        <p:txBody>
          <a:bodyPr>
            <a:normAutofit fontScale="77500" lnSpcReduction="20000"/>
          </a:bodyPr>
          <a:lstStyle/>
          <a:p>
            <a:pPr marL="0" indent="0">
              <a:buNone/>
            </a:pPr>
            <a:r>
              <a:rPr lang="en-US" b="1" dirty="0"/>
              <a:t>NCAA COVID-19 Updates </a:t>
            </a:r>
          </a:p>
          <a:p>
            <a:pPr marL="0" indent="0">
              <a:buNone/>
            </a:pPr>
            <a:r>
              <a:rPr lang="en-US" dirty="0"/>
              <a:t>• Conferences – and possibly institutions – may only receive 60% of annual funding from NCAA </a:t>
            </a:r>
          </a:p>
          <a:p>
            <a:pPr marL="0" indent="0">
              <a:buNone/>
            </a:pPr>
            <a:r>
              <a:rPr lang="en-US" dirty="0"/>
              <a:t>• NCAA estimates they lost approximately $600,000,000 from cancelling March Madness </a:t>
            </a:r>
          </a:p>
          <a:p>
            <a:pPr marL="0" indent="0">
              <a:buNone/>
            </a:pPr>
            <a:r>
              <a:rPr lang="en-US" dirty="0"/>
              <a:t>• NCAA council will be meeting to discuss extending eligibility of seniors </a:t>
            </a:r>
          </a:p>
          <a:p>
            <a:pPr marL="0" indent="0">
              <a:buNone/>
            </a:pPr>
            <a:r>
              <a:rPr lang="en-US" dirty="0"/>
              <a:t>   NEC announced cancellation of all games after March 13, 2020</a:t>
            </a:r>
          </a:p>
          <a:p>
            <a:pPr marL="0" indent="0">
              <a:buNone/>
            </a:pPr>
            <a:r>
              <a:rPr lang="en-US" dirty="0"/>
              <a:t>   CCSU Summer Camps cancelled</a:t>
            </a:r>
          </a:p>
          <a:p>
            <a:pPr marL="0" indent="0">
              <a:buNone/>
            </a:pPr>
            <a:r>
              <a:rPr lang="en-US" dirty="0"/>
              <a:t>• Student-athletes can only do workouts on a voluntary basis </a:t>
            </a:r>
          </a:p>
          <a:p>
            <a:pPr marL="0" indent="0">
              <a:buNone/>
            </a:pPr>
            <a:r>
              <a:rPr lang="en-US" dirty="0"/>
              <a:t>• COVID-19 has created a lot of unknowns; there are still many moving parts </a:t>
            </a:r>
          </a:p>
          <a:p>
            <a:pPr marL="0" indent="0">
              <a:buNone/>
            </a:pPr>
            <a:r>
              <a:rPr lang="en-US" b="1" dirty="0"/>
              <a:t>Supporting CCSU Student-Athletes </a:t>
            </a:r>
          </a:p>
          <a:p>
            <a:pPr marL="0" indent="0">
              <a:buNone/>
            </a:pPr>
            <a:r>
              <a:rPr lang="en-US" dirty="0"/>
              <a:t>• Coaches are reaching out to student-athletes – offering support/mental health tips </a:t>
            </a:r>
          </a:p>
          <a:p>
            <a:pPr marL="0" indent="0">
              <a:buNone/>
            </a:pPr>
            <a:r>
              <a:rPr lang="en-US" dirty="0"/>
              <a:t>• Tutors are connecting with students online </a:t>
            </a:r>
          </a:p>
          <a:p>
            <a:pPr marL="0" indent="0">
              <a:buNone/>
            </a:pPr>
            <a:r>
              <a:rPr lang="en-US" dirty="0"/>
              <a:t>• Advising happened virtually </a:t>
            </a:r>
          </a:p>
        </p:txBody>
      </p:sp>
    </p:spTree>
    <p:extLst>
      <p:ext uri="{BB962C8B-B14F-4D97-AF65-F5344CB8AC3E}">
        <p14:creationId xmlns:p14="http://schemas.microsoft.com/office/powerpoint/2010/main" val="168486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0" y="166342"/>
            <a:ext cx="10515600" cy="1325563"/>
          </a:xfrm>
        </p:spPr>
        <p:txBody>
          <a:bodyPr/>
          <a:lstStyle/>
          <a:p>
            <a:r>
              <a:rPr lang="en-US" dirty="0"/>
              <a:t>2019-2020 Committee Membership</a:t>
            </a:r>
          </a:p>
        </p:txBody>
      </p:sp>
      <p:sp>
        <p:nvSpPr>
          <p:cNvPr id="3" name="Content Placeholder 2"/>
          <p:cNvSpPr>
            <a:spLocks noGrp="1"/>
          </p:cNvSpPr>
          <p:nvPr>
            <p:ph idx="1"/>
          </p:nvPr>
        </p:nvSpPr>
        <p:spPr>
          <a:xfrm>
            <a:off x="1381540" y="1253330"/>
            <a:ext cx="10515600" cy="5438327"/>
          </a:xfrm>
        </p:spPr>
        <p:txBody>
          <a:bodyPr>
            <a:noAutofit/>
          </a:bodyPr>
          <a:lstStyle/>
          <a:p>
            <a:r>
              <a:rPr lang="en-US" sz="1600" b="1" dirty="0"/>
              <a:t>7 FACULTY</a:t>
            </a:r>
            <a:endParaRPr lang="en-US" sz="1600" dirty="0"/>
          </a:p>
          <a:p>
            <a:r>
              <a:rPr lang="en-US" sz="1600" dirty="0"/>
              <a:t>Mark Cistulli (Management Information Systems) </a:t>
            </a:r>
            <a:r>
              <a:rPr lang="en-US" sz="1600" i="1" dirty="0"/>
              <a:t>*2019-20 only</a:t>
            </a:r>
            <a:r>
              <a:rPr lang="en-US" sz="1600" dirty="0"/>
              <a:t>; substitute for Christina Robinson (Economics) 21 (2)</a:t>
            </a:r>
          </a:p>
          <a:p>
            <a:r>
              <a:rPr lang="en-US" sz="1600" dirty="0"/>
              <a:t>Diana Cohen (Political Science) 21 (4)</a:t>
            </a:r>
          </a:p>
          <a:p>
            <a:r>
              <a:rPr lang="en-US" sz="1600" dirty="0"/>
              <a:t>Amy Gagnon (Physical Education and Human Performance) 20 (1)</a:t>
            </a:r>
          </a:p>
          <a:p>
            <a:r>
              <a:rPr lang="en-US" sz="1600" dirty="0"/>
              <a:t>Susan Koski (Criminology and Criminal Justice) 20 (3)</a:t>
            </a:r>
          </a:p>
          <a:p>
            <a:r>
              <a:rPr lang="en-US" sz="1600" dirty="0"/>
              <a:t>Brian Sommers (Geography) 21 (0)</a:t>
            </a:r>
          </a:p>
          <a:p>
            <a:r>
              <a:rPr lang="en-US" sz="1600" dirty="0"/>
              <a:t>Amanda Tellier (Registrar) 20 (3)</a:t>
            </a:r>
          </a:p>
          <a:p>
            <a:r>
              <a:rPr lang="en-US" sz="1600" dirty="0"/>
              <a:t>Lisa Washko (Information Technology) 21 (2)</a:t>
            </a:r>
          </a:p>
          <a:p>
            <a:r>
              <a:rPr lang="en-US" sz="1600" b="1" dirty="0"/>
              <a:t>EX OFFICIO AND VOTING</a:t>
            </a:r>
            <a:endParaRPr lang="en-US" sz="1600" dirty="0"/>
          </a:p>
          <a:p>
            <a:r>
              <a:rPr lang="en-US" sz="1600" dirty="0"/>
              <a:t>Paul Resetarits (Faculty Athletics Representative) </a:t>
            </a:r>
            <a:r>
              <a:rPr lang="en-US" sz="1600" b="1" dirty="0"/>
              <a:t>Chair</a:t>
            </a:r>
            <a:endParaRPr lang="en-US" sz="1600" dirty="0"/>
          </a:p>
          <a:p>
            <a:r>
              <a:rPr lang="en-US" sz="1600" dirty="0"/>
              <a:t>Brian Barrio/Tom Pincince (Director of Athletics)</a:t>
            </a:r>
          </a:p>
          <a:p>
            <a:r>
              <a:rPr lang="en-US" sz="1600" b="1" dirty="0"/>
              <a:t>EX OFFICIO AND NON-VOTING</a:t>
            </a:r>
            <a:endParaRPr lang="en-US" sz="1600" dirty="0"/>
          </a:p>
          <a:p>
            <a:r>
              <a:rPr lang="en-US" sz="1600" dirty="0"/>
              <a:t>Mick D'Arcy (Chair, Department of Athletics)</a:t>
            </a:r>
          </a:p>
          <a:p>
            <a:r>
              <a:rPr lang="en-US" sz="1600" dirty="0"/>
              <a:t>Scott Hazan (Student Affairs)</a:t>
            </a:r>
          </a:p>
          <a:p>
            <a:r>
              <a:rPr lang="en-US" sz="1600" dirty="0"/>
              <a:t>Amy Strickland (Associate Athletic Director of Compliance)</a:t>
            </a:r>
          </a:p>
          <a:p>
            <a:r>
              <a:rPr lang="en-US" sz="1600" dirty="0"/>
              <a:t>Chris Galligan / Sal </a:t>
            </a:r>
            <a:r>
              <a:rPr lang="en-US" sz="1600" dirty="0" err="1"/>
              <a:t>Cintorino</a:t>
            </a:r>
            <a:r>
              <a:rPr lang="en-US" sz="1600" dirty="0"/>
              <a:t>    </a:t>
            </a:r>
          </a:p>
          <a:p>
            <a:endParaRPr lang="en-US" sz="1600" dirty="0"/>
          </a:p>
        </p:txBody>
      </p:sp>
      <p:sp>
        <p:nvSpPr>
          <p:cNvPr id="4" name="TextBox 3">
            <a:extLst>
              <a:ext uri="{FF2B5EF4-FFF2-40B4-BE49-F238E27FC236}">
                <a16:creationId xmlns:a16="http://schemas.microsoft.com/office/drawing/2014/main" id="{904F37FB-F70A-4328-A280-ACD045A619B4}"/>
              </a:ext>
            </a:extLst>
          </p:cNvPr>
          <p:cNvSpPr txBox="1"/>
          <p:nvPr/>
        </p:nvSpPr>
        <p:spPr>
          <a:xfrm>
            <a:off x="7715251" y="5072062"/>
            <a:ext cx="2843212" cy="830997"/>
          </a:xfrm>
          <a:prstGeom prst="rect">
            <a:avLst/>
          </a:prstGeom>
          <a:noFill/>
        </p:spPr>
        <p:txBody>
          <a:bodyPr wrap="square" rtlCol="0">
            <a:spAutoFit/>
          </a:bodyPr>
          <a:lstStyle/>
          <a:p>
            <a:r>
              <a:rPr lang="en-US" sz="1600" b="1" dirty="0"/>
              <a:t>2 STUDENTS</a:t>
            </a:r>
            <a:endParaRPr lang="en-US" sz="1600" dirty="0"/>
          </a:p>
          <a:p>
            <a:r>
              <a:rPr lang="en-US" sz="1600" dirty="0"/>
              <a:t>Jordan Swilling</a:t>
            </a:r>
          </a:p>
          <a:p>
            <a:r>
              <a:rPr lang="en-US" sz="1600" dirty="0"/>
              <a:t>1 vacancy</a:t>
            </a:r>
          </a:p>
        </p:txBody>
      </p:sp>
    </p:spTree>
    <p:extLst>
      <p:ext uri="{BB962C8B-B14F-4D97-AF65-F5344CB8AC3E}">
        <p14:creationId xmlns:p14="http://schemas.microsoft.com/office/powerpoint/2010/main" val="233899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University Athletics Board Mission</a:t>
            </a:r>
            <a:endParaRPr lang="en-US" dirty="0"/>
          </a:p>
        </p:txBody>
      </p:sp>
      <p:graphicFrame>
        <p:nvGraphicFramePr>
          <p:cNvPr id="5" name="Content Placeholder 2">
            <a:extLst>
              <a:ext uri="{FF2B5EF4-FFF2-40B4-BE49-F238E27FC236}">
                <a16:creationId xmlns:a16="http://schemas.microsoft.com/office/drawing/2014/main" id="{04A246E6-4EBB-406F-8946-8E36598FEBA4}"/>
              </a:ext>
            </a:extLst>
          </p:cNvPr>
          <p:cNvGraphicFramePr>
            <a:graphicFrameLocks noGrp="1"/>
          </p:cNvGraphicFramePr>
          <p:nvPr>
            <p:ph idx="1"/>
            <p:extLst>
              <p:ext uri="{D42A27DB-BD31-4B8C-83A1-F6EECF244321}">
                <p14:modId xmlns:p14="http://schemas.microsoft.com/office/powerpoint/2010/main" val="1229241130"/>
              </p:ext>
            </p:extLst>
          </p:nvPr>
        </p:nvGraphicFramePr>
        <p:xfrm>
          <a:off x="467139" y="15208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98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EB37-35AB-497A-9C32-9AE1FED9AAE2}"/>
              </a:ext>
            </a:extLst>
          </p:cNvPr>
          <p:cNvSpPr>
            <a:spLocks noGrp="1"/>
          </p:cNvSpPr>
          <p:nvPr>
            <p:ph type="title"/>
          </p:nvPr>
        </p:nvSpPr>
        <p:spPr>
          <a:xfrm>
            <a:off x="481013" y="3752849"/>
            <a:ext cx="3290887" cy="2452687"/>
          </a:xfrm>
        </p:spPr>
        <p:txBody>
          <a:bodyPr anchor="ctr">
            <a:normAutofit/>
          </a:bodyPr>
          <a:lstStyle/>
          <a:p>
            <a:r>
              <a:rPr lang="en-US" sz="3600" dirty="0"/>
              <a:t>2019-2020 Topics Reviewed: Engagement </a:t>
            </a:r>
          </a:p>
        </p:txBody>
      </p:sp>
      <p:pic>
        <p:nvPicPr>
          <p:cNvPr id="4" name="Picture 3">
            <a:extLst>
              <a:ext uri="{FF2B5EF4-FFF2-40B4-BE49-F238E27FC236}">
                <a16:creationId xmlns:a16="http://schemas.microsoft.com/office/drawing/2014/main" id="{8F49C13B-7ADC-450C-9483-3EE01081E7E3}"/>
              </a:ext>
            </a:extLst>
          </p:cNvPr>
          <p:cNvPicPr>
            <a:picLocks noChangeAspect="1"/>
          </p:cNvPicPr>
          <p:nvPr/>
        </p:nvPicPr>
        <p:blipFill rotWithShape="1">
          <a:blip r:embed="rId2"/>
          <a:srcRect t="21205" b="2468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D06EF049-AE7C-48C3-A2EC-EAF893201DC7}"/>
              </a:ext>
            </a:extLst>
          </p:cNvPr>
          <p:cNvSpPr>
            <a:spLocks noGrp="1"/>
          </p:cNvSpPr>
          <p:nvPr>
            <p:ph idx="1"/>
          </p:nvPr>
        </p:nvSpPr>
        <p:spPr>
          <a:xfrm>
            <a:off x="2999866" y="4018321"/>
            <a:ext cx="7485413" cy="2452687"/>
          </a:xfrm>
        </p:spPr>
        <p:txBody>
          <a:bodyPr anchor="ctr">
            <a:normAutofit/>
          </a:bodyPr>
          <a:lstStyle/>
          <a:p>
            <a:pPr marL="0" indent="0">
              <a:buNone/>
            </a:pPr>
            <a:r>
              <a:rPr lang="en-US" dirty="0"/>
              <a:t>Student Athlete Community Engagement </a:t>
            </a:r>
          </a:p>
          <a:p>
            <a:r>
              <a:rPr lang="en-US" dirty="0"/>
              <a:t>6 or 7 teams have joined “Team Impact” </a:t>
            </a:r>
          </a:p>
          <a:p>
            <a:r>
              <a:rPr lang="en-US" dirty="0"/>
              <a:t>3-day networking workshop in Boston, Team Impact is looking for 3 CCSU Student-Athletes; very cool opportunity! </a:t>
            </a:r>
          </a:p>
          <a:p>
            <a:endParaRPr lang="en-US" sz="1800" dirty="0"/>
          </a:p>
          <a:p>
            <a:endParaRPr lang="en-US" sz="1800" dirty="0"/>
          </a:p>
        </p:txBody>
      </p:sp>
    </p:spTree>
    <p:extLst>
      <p:ext uri="{BB962C8B-B14F-4D97-AF65-F5344CB8AC3E}">
        <p14:creationId xmlns:p14="http://schemas.microsoft.com/office/powerpoint/2010/main" val="302238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E88E-B113-49F4-853C-FB13B0AE87FD}"/>
              </a:ext>
            </a:extLst>
          </p:cNvPr>
          <p:cNvSpPr>
            <a:spLocks noGrp="1"/>
          </p:cNvSpPr>
          <p:nvPr>
            <p:ph type="title"/>
          </p:nvPr>
        </p:nvSpPr>
        <p:spPr/>
        <p:txBody>
          <a:bodyPr/>
          <a:lstStyle/>
          <a:p>
            <a:r>
              <a:rPr lang="en-US" dirty="0"/>
              <a:t>2019-2020 Topics Reviewed: Social/Emotional Well-being of our student athletes</a:t>
            </a:r>
          </a:p>
        </p:txBody>
      </p:sp>
      <p:sp>
        <p:nvSpPr>
          <p:cNvPr id="3" name="Content Placeholder 2">
            <a:extLst>
              <a:ext uri="{FF2B5EF4-FFF2-40B4-BE49-F238E27FC236}">
                <a16:creationId xmlns:a16="http://schemas.microsoft.com/office/drawing/2014/main" id="{C6DB7C61-5438-4B94-BB99-9E84267DFC41}"/>
              </a:ext>
            </a:extLst>
          </p:cNvPr>
          <p:cNvSpPr>
            <a:spLocks noGrp="1"/>
          </p:cNvSpPr>
          <p:nvPr>
            <p:ph idx="1"/>
          </p:nvPr>
        </p:nvSpPr>
        <p:spPr>
          <a:xfrm>
            <a:off x="838200" y="2141537"/>
            <a:ext cx="10515600" cy="4351338"/>
          </a:xfrm>
        </p:spPr>
        <p:txBody>
          <a:bodyPr/>
          <a:lstStyle/>
          <a:p>
            <a:r>
              <a:rPr lang="en-US" dirty="0"/>
              <a:t>Student-athletes had mandatory screening of documentary on opioid crisis </a:t>
            </a:r>
          </a:p>
          <a:p>
            <a:r>
              <a:rPr lang="en-US" dirty="0"/>
              <a:t>Fall speaker (NEC-provided) LGBTQ diversity speaker/former basketball player </a:t>
            </a:r>
          </a:p>
          <a:p>
            <a:endParaRPr lang="en-US" dirty="0"/>
          </a:p>
        </p:txBody>
      </p:sp>
    </p:spTree>
    <p:extLst>
      <p:ext uri="{BB962C8B-B14F-4D97-AF65-F5344CB8AC3E}">
        <p14:creationId xmlns:p14="http://schemas.microsoft.com/office/powerpoint/2010/main" val="359845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693201D-A76A-4318-99F9-1254A3DCDB1D}"/>
              </a:ext>
            </a:extLst>
          </p:cNvPr>
          <p:cNvPicPr>
            <a:picLocks noChangeAspect="1"/>
          </p:cNvPicPr>
          <p:nvPr/>
        </p:nvPicPr>
        <p:blipFill rotWithShape="1">
          <a:blip r:embed="rId2"/>
          <a:srcRect t="7129" r="3" b="3"/>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4" name="Picture 3">
            <a:extLst>
              <a:ext uri="{FF2B5EF4-FFF2-40B4-BE49-F238E27FC236}">
                <a16:creationId xmlns:a16="http://schemas.microsoft.com/office/drawing/2014/main" id="{17CD31AB-2B1B-4BCB-9012-661EB454CBA9}"/>
              </a:ext>
            </a:extLst>
          </p:cNvPr>
          <p:cNvPicPr>
            <a:picLocks noChangeAspect="1"/>
          </p:cNvPicPr>
          <p:nvPr/>
        </p:nvPicPr>
        <p:blipFill rotWithShape="1">
          <a:blip r:embed="rId3"/>
          <a:srcRect l="5927" r="2972"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6" name="Picture 5">
            <a:extLst>
              <a:ext uri="{FF2B5EF4-FFF2-40B4-BE49-F238E27FC236}">
                <a16:creationId xmlns:a16="http://schemas.microsoft.com/office/drawing/2014/main" id="{F7A6EC05-9BE4-4742-98AB-9EEC61031E29}"/>
              </a:ext>
            </a:extLst>
          </p:cNvPr>
          <p:cNvPicPr>
            <a:picLocks noChangeAspect="1"/>
          </p:cNvPicPr>
          <p:nvPr/>
        </p:nvPicPr>
        <p:blipFill rotWithShape="1">
          <a:blip r:embed="rId4"/>
          <a:srcRect t="5151" r="-1" b="1713"/>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3" name="Freeform: Shape 12">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14595C-91F2-4DD4-9E8C-1B43BFC39F01}"/>
              </a:ext>
            </a:extLst>
          </p:cNvPr>
          <p:cNvSpPr>
            <a:spLocks noGrp="1"/>
          </p:cNvSpPr>
          <p:nvPr>
            <p:ph type="title"/>
          </p:nvPr>
        </p:nvSpPr>
        <p:spPr>
          <a:xfrm>
            <a:off x="448056" y="685800"/>
            <a:ext cx="4922338" cy="1325563"/>
          </a:xfrm>
        </p:spPr>
        <p:txBody>
          <a:bodyPr>
            <a:normAutofit/>
          </a:bodyPr>
          <a:lstStyle/>
          <a:p>
            <a:r>
              <a:rPr lang="en-US" sz="3400"/>
              <a:t>2019-2020 Topics Reviewed: Engagement </a:t>
            </a:r>
          </a:p>
        </p:txBody>
      </p:sp>
      <p:sp>
        <p:nvSpPr>
          <p:cNvPr id="17" name="Rectangle 16">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46F6EDE-0802-41D5-B48E-4659C4224EE1}"/>
              </a:ext>
            </a:extLst>
          </p:cNvPr>
          <p:cNvSpPr>
            <a:spLocks noGrp="1"/>
          </p:cNvSpPr>
          <p:nvPr>
            <p:ph idx="1"/>
          </p:nvPr>
        </p:nvSpPr>
        <p:spPr>
          <a:xfrm>
            <a:off x="448056" y="2514600"/>
            <a:ext cx="4922338" cy="3666744"/>
          </a:xfrm>
        </p:spPr>
        <p:txBody>
          <a:bodyPr>
            <a:normAutofit fontScale="92500" lnSpcReduction="10000"/>
          </a:bodyPr>
          <a:lstStyle/>
          <a:p>
            <a:r>
              <a:rPr lang="en-US" dirty="0"/>
              <a:t>Student-athlete engagement;</a:t>
            </a:r>
          </a:p>
          <a:p>
            <a:r>
              <a:rPr lang="en-US" dirty="0"/>
              <a:t>Anna Grace Project</a:t>
            </a:r>
          </a:p>
          <a:p>
            <a:r>
              <a:rPr lang="en-US" dirty="0"/>
              <a:t>Open House </a:t>
            </a:r>
          </a:p>
          <a:p>
            <a:r>
              <a:rPr lang="en-US" dirty="0"/>
              <a:t>Alzheimer's Walk, </a:t>
            </a:r>
          </a:p>
          <a:p>
            <a:r>
              <a:rPr lang="en-US" dirty="0"/>
              <a:t>Holmes Elementary School</a:t>
            </a:r>
          </a:p>
          <a:p>
            <a:r>
              <a:rPr lang="en-US" dirty="0"/>
              <a:t>Smalley Elementary School</a:t>
            </a:r>
          </a:p>
          <a:p>
            <a:r>
              <a:rPr lang="en-US" dirty="0"/>
              <a:t>Farm Hill Elementary School</a:t>
            </a:r>
          </a:p>
          <a:p>
            <a:r>
              <a:rPr lang="en-US" dirty="0"/>
              <a:t>And More</a:t>
            </a:r>
          </a:p>
          <a:p>
            <a:endParaRPr lang="en-US" sz="2000" dirty="0"/>
          </a:p>
          <a:p>
            <a:endParaRPr lang="en-US" sz="2000" dirty="0"/>
          </a:p>
        </p:txBody>
      </p:sp>
    </p:spTree>
    <p:extLst>
      <p:ext uri="{BB962C8B-B14F-4D97-AF65-F5344CB8AC3E}">
        <p14:creationId xmlns:p14="http://schemas.microsoft.com/office/powerpoint/2010/main" val="410044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20CEB-264F-4C10-B1D4-5DEE7FE06DF7}"/>
              </a:ext>
            </a:extLst>
          </p:cNvPr>
          <p:cNvSpPr>
            <a:spLocks noGrp="1"/>
          </p:cNvSpPr>
          <p:nvPr>
            <p:ph type="title"/>
          </p:nvPr>
        </p:nvSpPr>
        <p:spPr/>
        <p:txBody>
          <a:bodyPr/>
          <a:lstStyle/>
          <a:p>
            <a:r>
              <a:rPr lang="en-US" dirty="0"/>
              <a:t>2019-2020 Topics Reviewed: APR</a:t>
            </a:r>
          </a:p>
        </p:txBody>
      </p:sp>
      <p:sp>
        <p:nvSpPr>
          <p:cNvPr id="3" name="Content Placeholder 2">
            <a:extLst>
              <a:ext uri="{FF2B5EF4-FFF2-40B4-BE49-F238E27FC236}">
                <a16:creationId xmlns:a16="http://schemas.microsoft.com/office/drawing/2014/main" id="{098D7AA5-5F9D-495F-BE39-DF069E6CAF55}"/>
              </a:ext>
            </a:extLst>
          </p:cNvPr>
          <p:cNvSpPr>
            <a:spLocks noGrp="1"/>
          </p:cNvSpPr>
          <p:nvPr>
            <p:ph idx="1"/>
          </p:nvPr>
        </p:nvSpPr>
        <p:spPr/>
        <p:txBody>
          <a:bodyPr>
            <a:normAutofit fontScale="92500" lnSpcReduction="10000"/>
          </a:bodyPr>
          <a:lstStyle/>
          <a:p>
            <a:pPr lvl="0"/>
            <a:r>
              <a:rPr lang="en-US" dirty="0"/>
              <a:t>CCSU is averaging a 963- which is poor; teams below 985 should take a hard look at what they are doing (985 is the threshold for earning additional funds)</a:t>
            </a:r>
          </a:p>
          <a:p>
            <a:r>
              <a:rPr lang="en-US" dirty="0"/>
              <a:t>Coaches need an active role in the APR process</a:t>
            </a:r>
          </a:p>
          <a:p>
            <a:pPr lvl="0"/>
            <a:r>
              <a:rPr lang="en-US" dirty="0"/>
              <a:t>Calls for increased attention to the academic profile of incoming student-athletes, as well as how we can raise APR</a:t>
            </a:r>
          </a:p>
          <a:p>
            <a:pPr lvl="0"/>
            <a:r>
              <a:rPr lang="en-US" dirty="0"/>
              <a:t>Forward Progress (a third party) did a deep-dive into APR data</a:t>
            </a:r>
          </a:p>
          <a:p>
            <a:pPr lvl="0"/>
            <a:r>
              <a:rPr lang="en-US" dirty="0"/>
              <a:t>One benefit of this is asking for adjustments/corrections; findings ways to improve</a:t>
            </a:r>
          </a:p>
          <a:p>
            <a:r>
              <a:rPr lang="en-US" dirty="0"/>
              <a:t>Amy Strickland finished final APR report, secured additional points in football for players who came back and completed their degrees.</a:t>
            </a:r>
          </a:p>
          <a:p>
            <a:pPr lvl="0"/>
            <a:endParaRPr lang="en-US" dirty="0"/>
          </a:p>
          <a:p>
            <a:endParaRPr lang="en-US" dirty="0"/>
          </a:p>
        </p:txBody>
      </p:sp>
    </p:spTree>
    <p:extLst>
      <p:ext uri="{BB962C8B-B14F-4D97-AF65-F5344CB8AC3E}">
        <p14:creationId xmlns:p14="http://schemas.microsoft.com/office/powerpoint/2010/main" val="150113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B489-2F30-4651-B45C-796EBED8DF6E}"/>
              </a:ext>
            </a:extLst>
          </p:cNvPr>
          <p:cNvSpPr>
            <a:spLocks noGrp="1"/>
          </p:cNvSpPr>
          <p:nvPr>
            <p:ph type="title"/>
          </p:nvPr>
        </p:nvSpPr>
        <p:spPr/>
        <p:txBody>
          <a:bodyPr/>
          <a:lstStyle/>
          <a:p>
            <a:r>
              <a:rPr lang="en-US" dirty="0"/>
              <a:t>2019-2020 Topics Reviewed: Successes</a:t>
            </a:r>
          </a:p>
        </p:txBody>
      </p:sp>
      <p:sp>
        <p:nvSpPr>
          <p:cNvPr id="3" name="Content Placeholder 2">
            <a:extLst>
              <a:ext uri="{FF2B5EF4-FFF2-40B4-BE49-F238E27FC236}">
                <a16:creationId xmlns:a16="http://schemas.microsoft.com/office/drawing/2014/main" id="{E1130591-12A7-4B4D-B181-F9A7EBF80980}"/>
              </a:ext>
            </a:extLst>
          </p:cNvPr>
          <p:cNvSpPr>
            <a:spLocks noGrp="1"/>
          </p:cNvSpPr>
          <p:nvPr>
            <p:ph idx="1"/>
          </p:nvPr>
        </p:nvSpPr>
        <p:spPr/>
        <p:txBody>
          <a:bodyPr>
            <a:normAutofit lnSpcReduction="10000"/>
          </a:bodyPr>
          <a:lstStyle/>
          <a:p>
            <a:r>
              <a:rPr lang="en-US" sz="3600" b="1" dirty="0"/>
              <a:t>ACADEMIC AWARDS</a:t>
            </a:r>
            <a:endParaRPr lang="en-US" sz="3600" dirty="0"/>
          </a:p>
          <a:p>
            <a:pPr lvl="0"/>
            <a:r>
              <a:rPr lang="en-US" dirty="0"/>
              <a:t>Northeast Conference Academic Honor Roll (3.2+ GPA) – </a:t>
            </a:r>
            <a:r>
              <a:rPr lang="en-US" u="sng" dirty="0"/>
              <a:t>Total – 127 CCSU Student Athletes;</a:t>
            </a:r>
            <a:r>
              <a:rPr lang="en-US" dirty="0"/>
              <a:t> Fall – 66; Winter – 57; Spring – TBD</a:t>
            </a:r>
          </a:p>
          <a:p>
            <a:pPr lvl="0"/>
            <a:r>
              <a:rPr lang="en-US" dirty="0"/>
              <a:t>Northeast Conference Commissioner’s Honor Roll (3.75+ GPA) – </a:t>
            </a:r>
            <a:r>
              <a:rPr lang="en-US" u="sng" dirty="0"/>
              <a:t>Total - 38 CCSU Student Athletes</a:t>
            </a:r>
            <a:r>
              <a:rPr lang="en-US" dirty="0"/>
              <a:t>; Fall - 21; Winter – 17; Spring – TBD</a:t>
            </a:r>
          </a:p>
          <a:p>
            <a:pPr lvl="0"/>
            <a:r>
              <a:rPr lang="en-US" dirty="0"/>
              <a:t>Erica </a:t>
            </a:r>
            <a:r>
              <a:rPr lang="en-US" dirty="0" err="1"/>
              <a:t>Bardes</a:t>
            </a:r>
            <a:r>
              <a:rPr lang="en-US" dirty="0"/>
              <a:t> (NEC Women’s Soccer Scholar-Athlete of the Year, Scholar All-Region 2</a:t>
            </a:r>
            <a:r>
              <a:rPr lang="en-US" baseline="30000" dirty="0"/>
              <a:t>nd</a:t>
            </a:r>
            <a:r>
              <a:rPr lang="en-US" dirty="0"/>
              <a:t> Team)</a:t>
            </a:r>
          </a:p>
          <a:p>
            <a:pPr lvl="0"/>
            <a:r>
              <a:rPr lang="en-US" dirty="0"/>
              <a:t>Angie Rafter (NEC Women’s Cross Country Scholar-Athlete of the Year)</a:t>
            </a:r>
          </a:p>
          <a:p>
            <a:pPr lvl="0"/>
            <a:r>
              <a:rPr lang="en-US" dirty="0"/>
              <a:t>Men’s/Women’s Cross Country (USTFCCCA All-Academic Team)</a:t>
            </a:r>
          </a:p>
          <a:p>
            <a:endParaRPr lang="en-US" dirty="0"/>
          </a:p>
        </p:txBody>
      </p:sp>
    </p:spTree>
    <p:extLst>
      <p:ext uri="{BB962C8B-B14F-4D97-AF65-F5344CB8AC3E}">
        <p14:creationId xmlns:p14="http://schemas.microsoft.com/office/powerpoint/2010/main" val="1083490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EB37-35AB-497A-9C32-9AE1FED9AAE2}"/>
              </a:ext>
            </a:extLst>
          </p:cNvPr>
          <p:cNvSpPr>
            <a:spLocks noGrp="1"/>
          </p:cNvSpPr>
          <p:nvPr>
            <p:ph type="title"/>
          </p:nvPr>
        </p:nvSpPr>
        <p:spPr>
          <a:xfrm>
            <a:off x="838200" y="365125"/>
            <a:ext cx="11014710" cy="1325563"/>
          </a:xfrm>
        </p:spPr>
        <p:txBody>
          <a:bodyPr/>
          <a:lstStyle/>
          <a:p>
            <a:r>
              <a:rPr lang="en-US" dirty="0"/>
              <a:t>2019-2020 Topics Reviewed: Academic Support </a:t>
            </a:r>
          </a:p>
        </p:txBody>
      </p:sp>
      <p:sp>
        <p:nvSpPr>
          <p:cNvPr id="3" name="Content Placeholder 2">
            <a:extLst>
              <a:ext uri="{FF2B5EF4-FFF2-40B4-BE49-F238E27FC236}">
                <a16:creationId xmlns:a16="http://schemas.microsoft.com/office/drawing/2014/main" id="{D06EF049-AE7C-48C3-A2EC-EAF893201DC7}"/>
              </a:ext>
            </a:extLst>
          </p:cNvPr>
          <p:cNvSpPr>
            <a:spLocks noGrp="1"/>
          </p:cNvSpPr>
          <p:nvPr>
            <p:ph idx="1"/>
          </p:nvPr>
        </p:nvSpPr>
        <p:spPr/>
        <p:txBody>
          <a:bodyPr/>
          <a:lstStyle/>
          <a:p>
            <a:r>
              <a:rPr lang="en-US" dirty="0"/>
              <a:t>Mid-term academic meetings with student athletes below 2.0</a:t>
            </a:r>
          </a:p>
          <a:p>
            <a:r>
              <a:rPr lang="en-US" dirty="0"/>
              <a:t>K. Oliva reports that students are getting a lot out of the process, keeping students on track with subsequent individual meetings </a:t>
            </a:r>
          </a:p>
          <a:p>
            <a:r>
              <a:rPr lang="en-US" dirty="0"/>
              <a:t>Early academic warnings are extremely helpful as well </a:t>
            </a:r>
          </a:p>
          <a:p>
            <a:r>
              <a:rPr lang="en-US" dirty="0"/>
              <a:t>Mid-term reports from Professors are very helpful. Athletics is very thankful for the efforts that professors put into completing these reports.</a:t>
            </a:r>
          </a:p>
          <a:p>
            <a:endParaRPr lang="en-US" dirty="0"/>
          </a:p>
        </p:txBody>
      </p:sp>
    </p:spTree>
    <p:extLst>
      <p:ext uri="{BB962C8B-B14F-4D97-AF65-F5344CB8AC3E}">
        <p14:creationId xmlns:p14="http://schemas.microsoft.com/office/powerpoint/2010/main" val="15946837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2114D34412B54689BAF7BB39F3841F" ma:contentTypeVersion="15" ma:contentTypeDescription="Create a new document." ma:contentTypeScope="" ma:versionID="513373ef79ca932d21a627f18e1b86c4">
  <xsd:schema xmlns:xsd="http://www.w3.org/2001/XMLSchema" xmlns:xs="http://www.w3.org/2001/XMLSchema" xmlns:p="http://schemas.microsoft.com/office/2006/metadata/properties" xmlns:ns1="http://schemas.microsoft.com/sharepoint/v3" xmlns:ns3="1f94954c-fadf-4c7e-aefd-079feb69ab5b" xmlns:ns4="0917ee32-d27e-4367-8197-4f95d9474ab9" targetNamespace="http://schemas.microsoft.com/office/2006/metadata/properties" ma:root="true" ma:fieldsID="78404104f72d45f9c2c13f0fe00484e0" ns1:_="" ns3:_="" ns4:_="">
    <xsd:import namespace="http://schemas.microsoft.com/sharepoint/v3"/>
    <xsd:import namespace="1f94954c-fadf-4c7e-aefd-079feb69ab5b"/>
    <xsd:import namespace="0917ee32-d27e-4367-8197-4f95d9474ab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94954c-fadf-4c7e-aefd-079feb69ab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17ee32-d27e-4367-8197-4f95d9474a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0A2123-1546-4FDD-92F9-5A3FC6F7C524}">
  <ds:schemaRefs>
    <ds:schemaRef ds:uri="http://purl.org/dc/elements/1.1/"/>
    <ds:schemaRef ds:uri="http://schemas.microsoft.com/sharepoint/v3"/>
    <ds:schemaRef ds:uri="http://schemas.openxmlformats.org/package/2006/metadata/core-properties"/>
    <ds:schemaRef ds:uri="1f94954c-fadf-4c7e-aefd-079feb69ab5b"/>
    <ds:schemaRef ds:uri="http://purl.org/dc/terms/"/>
    <ds:schemaRef ds:uri="http://schemas.microsoft.com/office/infopath/2007/PartnerControls"/>
    <ds:schemaRef ds:uri="0917ee32-d27e-4367-8197-4f95d9474ab9"/>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691DD58-C05E-4F78-A451-34903AF9C626}">
  <ds:schemaRefs>
    <ds:schemaRef ds:uri="http://schemas.microsoft.com/sharepoint/v3/contenttype/forms"/>
  </ds:schemaRefs>
</ds:datastoreItem>
</file>

<file path=customXml/itemProps3.xml><?xml version="1.0" encoding="utf-8"?>
<ds:datastoreItem xmlns:ds="http://schemas.openxmlformats.org/officeDocument/2006/customXml" ds:itemID="{B998A334-AA8B-492B-83A1-1A2A4AC71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94954c-fadf-4c7e-aefd-079feb69ab5b"/>
    <ds:schemaRef ds:uri="0917ee32-d27e-4367-8197-4f95d9474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TotalTime>
  <Words>1370</Words>
  <Application>Microsoft Macintosh PowerPoint</Application>
  <PresentationFormat>Widescreen</PresentationFormat>
  <Paragraphs>123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University Athletics Board Annual Report</vt:lpstr>
      <vt:lpstr>2019-2020 Committee Membership</vt:lpstr>
      <vt:lpstr>University Athletics Board Mission</vt:lpstr>
      <vt:lpstr>2019-2020 Topics Reviewed: Engagement </vt:lpstr>
      <vt:lpstr>2019-2020 Topics Reviewed: Social/Emotional Well-being of our student athletes</vt:lpstr>
      <vt:lpstr>2019-2020 Topics Reviewed: Engagement </vt:lpstr>
      <vt:lpstr>2019-2020 Topics Reviewed: APR</vt:lpstr>
      <vt:lpstr>2019-2020 Topics Reviewed: Successes</vt:lpstr>
      <vt:lpstr>2019-2020 Topics Reviewed: Academic Support </vt:lpstr>
      <vt:lpstr>2019-2020 Topics Reviewed: Successes</vt:lpstr>
      <vt:lpstr>2019-2020 Topics Reviewed: Successes</vt:lpstr>
      <vt:lpstr>2019-2020 Topics Reviewed: Successes</vt:lpstr>
      <vt:lpstr>2019-2020 Topics Reviewed: Successes</vt:lpstr>
      <vt:lpstr>2019-2020 Topics Reviewed: Legislation</vt:lpstr>
      <vt:lpstr>2019-2020 Topics Reviewed: Legislation</vt:lpstr>
      <vt:lpstr>2019-2020 Topics Reviewed: Budget </vt:lpstr>
      <vt:lpstr>2019-2020 Topics Reviewed: Revenue Sharing </vt:lpstr>
      <vt:lpstr>2019-2020 Topics Reviewed: Covid-19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Athletics Board Annual Report</dc:title>
  <dc:creator>Resetarits, Paul (MfgConstMgt)</dc:creator>
  <cp:lastModifiedBy>Latour, Frederic (Math)</cp:lastModifiedBy>
  <cp:revision>2</cp:revision>
  <dcterms:created xsi:type="dcterms:W3CDTF">2020-05-01T16:51:15Z</dcterms:created>
  <dcterms:modified xsi:type="dcterms:W3CDTF">2020-05-02T16:31:48Z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0x010100392114D34412B54689BAF7BB39F3841F</vt:lpwstr>
  </property>
</Properties>
</file>